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77" r:id="rId1"/>
    <p:sldMasterId id="2147483783" r:id="rId2"/>
    <p:sldMasterId id="2147483775" r:id="rId3"/>
    <p:sldMasterId id="2147483812" r:id="rId4"/>
    <p:sldMasterId id="2147483815" r:id="rId5"/>
    <p:sldMasterId id="2147483818" r:id="rId6"/>
    <p:sldMasterId id="2147483821" r:id="rId7"/>
    <p:sldMasterId id="2147483824" r:id="rId8"/>
  </p:sldMasterIdLst>
  <p:notesMasterIdLst>
    <p:notesMasterId r:id="rId20"/>
  </p:notesMasterIdLst>
  <p:handoutMasterIdLst>
    <p:handoutMasterId r:id="rId21"/>
  </p:handoutMasterIdLst>
  <p:sldIdLst>
    <p:sldId id="272" r:id="rId9"/>
    <p:sldId id="290" r:id="rId10"/>
    <p:sldId id="275" r:id="rId11"/>
    <p:sldId id="282" r:id="rId12"/>
    <p:sldId id="293" r:id="rId13"/>
    <p:sldId id="291" r:id="rId14"/>
    <p:sldId id="278" r:id="rId15"/>
    <p:sldId id="292" r:id="rId16"/>
    <p:sldId id="297" r:id="rId17"/>
    <p:sldId id="286" r:id="rId18"/>
    <p:sldId id="298" r:id="rId19"/>
  </p:sldIdLst>
  <p:sldSz cx="13004800" cy="9753600"/>
  <p:notesSz cx="6858000" cy="9144000"/>
  <p:embeddedFontLst>
    <p:embeddedFont>
      <p:font typeface="TheSansYota W5 Plain" panose="020B0602050302020203" pitchFamily="34" charset="0"/>
      <p:regular r:id="rId22"/>
      <p:italic r:id="rId23"/>
    </p:embeddedFont>
    <p:embeddedFont>
      <p:font typeface="Helvetica" panose="020B0604020202020204" pitchFamily="34" charset="0"/>
      <p:regular r:id="rId24"/>
      <p:bold r:id="rId25"/>
      <p:italic r:id="rId26"/>
      <p:boldItalic r:id="rId27"/>
    </p:embeddedFont>
    <p:embeddedFont>
      <p:font typeface="ＭＳ Ｐゴシック" panose="020B0600070205080204" pitchFamily="34" charset="-128"/>
      <p:regular r:id="rId28"/>
    </p:embeddedFont>
    <p:embeddedFont>
      <p:font typeface="TheSerifYota W2 ExtraLight" panose="020A0203050302020204" pitchFamily="18" charset="0"/>
      <p:regular r:id="rId29"/>
      <p:italic r:id="rId30"/>
    </p:embeddedFont>
    <p:embeddedFont>
      <p:font typeface="TheSerifYota W8 ExtraBold" panose="020A0903050302020204" pitchFamily="18" charset="0"/>
      <p:bold r:id="rId31"/>
      <p:boldItalic r:id="rId32"/>
    </p:embeddedFont>
    <p:embeddedFont>
      <p:font typeface="TheSansYota W8 ExtraBold" panose="020B0902050302020203" pitchFamily="34" charset="0"/>
      <p:bold r:id="rId33"/>
      <p:boldItalic r:id="rId34"/>
    </p:embeddedFont>
    <p:embeddedFont>
      <p:font typeface="TheSerifYota W5 Plain" panose="020A0603050302020204" pitchFamily="18" charset="0"/>
      <p:regular r:id="rId35"/>
      <p:italic r:id="rId36"/>
    </p:embeddedFont>
    <p:embeddedFont>
      <p:font typeface="TheSansYotaSC W6 SemiBold" panose="020B0702050302020203" pitchFamily="34" charset="0"/>
      <p:bold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heSerifYota W4 SemiLight" panose="020A0503050302020204" pitchFamily="18" charset="0"/>
      <p:regular r:id="rId43"/>
      <p:italic r:id="rId44"/>
    </p:embeddedFont>
    <p:embeddedFont>
      <p:font typeface="TheSerifYota W6 SemiBold" panose="020A0703050302020204" pitchFamily="18" charset="0"/>
      <p:bold r:id="rId45"/>
      <p:boldItalic r:id="rId46"/>
    </p:embeddedFont>
    <p:embeddedFont>
      <p:font typeface="TheSansYotaSC W4 SemiLight" panose="020B0502050302020203" pitchFamily="34" charset="0"/>
      <p:regular r:id="rId47"/>
      <p:italic r:id="rId48"/>
    </p:embeddedFont>
    <p:embeddedFont>
      <p:font typeface="Aharoni" panose="02010803020104030203" pitchFamily="2" charset="-79"/>
      <p:bold r:id="rId49"/>
    </p:embeddedFont>
    <p:embeddedFont>
      <p:font typeface="TheSansYotaSC W5 Plain" panose="020B0602050302020203" pitchFamily="34" charset="0"/>
      <p:regular r:id="rId50"/>
      <p:italic r:id="rId51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00" userDrawn="1">
          <p15:clr>
            <a:srgbClr val="A4A3A4"/>
          </p15:clr>
        </p15:guide>
        <p15:guide id="2" pos="7362" userDrawn="1">
          <p15:clr>
            <a:srgbClr val="A4A3A4"/>
          </p15:clr>
        </p15:guide>
        <p15:guide id="3" pos="3325" userDrawn="1">
          <p15:clr>
            <a:srgbClr val="A4A3A4"/>
          </p15:clr>
        </p15:guide>
        <p15:guide id="4" pos="467" userDrawn="1">
          <p15:clr>
            <a:srgbClr val="A4A3A4"/>
          </p15:clr>
        </p15:guide>
        <p15:guide id="5" orient="horz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EB"/>
    <a:srgbClr val="4E407A"/>
    <a:srgbClr val="E72839"/>
    <a:srgbClr val="9357D1"/>
    <a:srgbClr val="EFEEF0"/>
    <a:srgbClr val="B90B62"/>
    <a:srgbClr val="00A178"/>
    <a:srgbClr val="F4F4F4"/>
    <a:srgbClr val="9DCDF1"/>
    <a:srgbClr val="00A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6" autoAdjust="0"/>
    <p:restoredTop sz="92453" autoAdjust="0"/>
  </p:normalViewPr>
  <p:slideViewPr>
    <p:cSldViewPr showGuides="1">
      <p:cViewPr varScale="1">
        <p:scale>
          <a:sx n="60" d="100"/>
          <a:sy n="60" d="100"/>
        </p:scale>
        <p:origin x="1326" y="90"/>
      </p:cViewPr>
      <p:guideLst>
        <p:guide orient="horz" pos="2800"/>
        <p:guide pos="7362"/>
        <p:guide pos="3325"/>
        <p:guide pos="467"/>
        <p:guide orient="horz" pos="3072"/>
      </p:guideLst>
    </p:cSldViewPr>
  </p:slideViewPr>
  <p:outlineViewPr>
    <p:cViewPr>
      <p:scale>
        <a:sx n="33" d="100"/>
        <a:sy n="33" d="100"/>
      </p:scale>
      <p:origin x="0" y="2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30.fntdata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089861543161902E-2"/>
          <c:y val="4.5703125878581899E-2"/>
          <c:w val="0.94391013845683802"/>
          <c:h val="0.88213866960927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Actual Revenue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233937</c:v>
                </c:pt>
                <c:pt idx="1">
                  <c:v>253787</c:v>
                </c:pt>
                <c:pt idx="2">
                  <c:v>278732</c:v>
                </c:pt>
                <c:pt idx="3">
                  <c:v>300417</c:v>
                </c:pt>
                <c:pt idx="4">
                  <c:v>299224</c:v>
                </c:pt>
                <c:pt idx="5">
                  <c:v>294434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Budget Revenue</c:v>
                </c:pt>
              </c:strCache>
            </c:strRef>
          </c:tx>
          <c:invertIfNegative val="0"/>
          <c:cat>
            <c:strRef>
              <c:f>Sheet1!$A$2:$A$8</c:f>
              <c:strCache>
                <c:ptCount val="7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</c:strCache>
            </c:strRef>
          </c:cat>
          <c:val>
            <c:numRef>
              <c:f>Sheet1!$C$2:$C$8</c:f>
              <c:numCache>
                <c:formatCode>#,##0</c:formatCode>
                <c:ptCount val="7"/>
                <c:pt idx="0">
                  <c:v>233935</c:v>
                </c:pt>
                <c:pt idx="1">
                  <c:v>253785</c:v>
                </c:pt>
                <c:pt idx="2">
                  <c:v>278731</c:v>
                </c:pt>
                <c:pt idx="3">
                  <c:v>317882</c:v>
                </c:pt>
                <c:pt idx="4">
                  <c:v>342736</c:v>
                </c:pt>
                <c:pt idx="5">
                  <c:v>361030</c:v>
                </c:pt>
                <c:pt idx="6">
                  <c:v>372652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180930304"/>
        <c:axId val="180930688"/>
      </c:barChart>
      <c:catAx>
        <c:axId val="180930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80930688"/>
        <c:crosses val="autoZero"/>
        <c:auto val="1"/>
        <c:lblAlgn val="ctr"/>
        <c:lblOffset val="100"/>
        <c:noMultiLvlLbl val="0"/>
      </c:catAx>
      <c:valAx>
        <c:axId val="180930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spPr>
          <a:ln w="0"/>
        </c:spPr>
        <c:txPr>
          <a:bodyPr/>
          <a:lstStyle/>
          <a:p>
            <a:pPr>
              <a:defRPr sz="1000"/>
            </a:pPr>
            <a:endParaRPr lang="ru-RU"/>
          </a:p>
        </c:txPr>
        <c:crossAx val="180930304"/>
        <c:crosses val="autoZero"/>
        <c:crossBetween val="between"/>
      </c:valAx>
      <c:dTable>
        <c:showHorzBorder val="1"/>
        <c:showVertBorder val="0"/>
        <c:showOutline val="0"/>
        <c:showKeys val="1"/>
        <c:txPr>
          <a:bodyPr/>
          <a:lstStyle/>
          <a:p>
            <a:pPr algn="just" rtl="0">
              <a:defRPr sz="1600" b="0" i="0" u="none" cap="none" spc="0" normalizeH="0" baseline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82393960380299"/>
          <c:y val="0.174060542730757"/>
          <c:w val="0.66962653163148"/>
          <c:h val="0.65972237673015899"/>
        </c:manualLayout>
      </c:layout>
      <c:doughnutChart>
        <c:varyColors val="1"/>
        <c:ser>
          <c:idx val="0"/>
          <c:order val="0"/>
          <c:spPr>
            <a:solidFill>
              <a:srgbClr val="12BB97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bubble3D val="0"/>
            <c:spPr>
              <a:solidFill>
                <a:srgbClr val="009FE3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bubble3D val="0"/>
            <c:spPr>
              <a:solidFill>
                <a:srgbClr val="00A47A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bubble3D val="0"/>
            <c:spPr>
              <a:solidFill>
                <a:srgbClr val="F3933A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bubble3D val="0"/>
            <c:spPr>
              <a:solidFill>
                <a:srgbClr val="F32839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bubble3D val="0"/>
            <c:spPr>
              <a:solidFill>
                <a:srgbClr val="CB0B6B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bubble3D val="0"/>
            <c:spPr>
              <a:solidFill>
                <a:srgbClr val="4C2178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Lbl>
              <c:idx val="0"/>
              <c:layout>
                <c:manualLayout>
                  <c:x val="4.4215626892792203E-5"/>
                  <c:y val="3.4456377998103999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FFFF"/>
                        </a:solidFill>
                      </a:rPr>
                      <a:t>8.2</a:t>
                    </a:r>
                    <a:endParaRPr lang="en-US" sz="2400" dirty="0">
                      <a:solidFill>
                        <a:srgbClr val="FFFF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2442963860287E-2"/>
                  <c:y val="-2.0607309533911102E-3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solidFill>
                          <a:srgbClr val="FFFFFF"/>
                        </a:solidFill>
                        <a:latin typeface="Helvetica"/>
                        <a:cs typeface="Helvetica"/>
                      </a:defRPr>
                    </a:pPr>
                    <a:r>
                      <a:rPr lang="en-US" sz="1800" dirty="0">
                        <a:ln>
                          <a:noFill/>
                        </a:ln>
                        <a:solidFill>
                          <a:srgbClr val="FFFFFF"/>
                        </a:solidFill>
                      </a:rPr>
                      <a:t>3.2</a:t>
                    </a:r>
                    <a:endParaRPr lang="en-US" sz="2400" dirty="0">
                      <a:ln>
                        <a:noFill/>
                      </a:ln>
                      <a:solidFill>
                        <a:srgbClr val="FFFFFF"/>
                      </a:solidFill>
                    </a:endParaRPr>
                  </a:p>
                </c:rich>
              </c:tx>
              <c:spPr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166363819907104E-4"/>
                  <c:y val="-1.64745951870756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FFFF"/>
                        </a:solidFill>
                      </a:rPr>
                      <a:t>1.4</a:t>
                    </a:r>
                    <a:endParaRPr lang="en-US" sz="2400" dirty="0">
                      <a:solidFill>
                        <a:srgbClr val="FFFF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596204320613802E-3"/>
                  <c:y val="-8.23218284805847E-4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FFFF"/>
                        </a:solidFill>
                      </a:rPr>
                      <a:t>1.2</a:t>
                    </a:r>
                    <a:endParaRPr lang="en-US" sz="2400" dirty="0">
                      <a:solidFill>
                        <a:srgbClr val="FFFF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9858671512214796E-3"/>
                  <c:y val="-3.8360591090675997E-5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FFFF"/>
                        </a:solidFill>
                      </a:rPr>
                      <a:t>1.6</a:t>
                    </a:r>
                    <a:endParaRPr lang="en-US" sz="2400" dirty="0">
                      <a:solidFill>
                        <a:srgbClr val="FFFF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2854835453261099E-3"/>
                  <c:y val="-1.0953227442757701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>
                        <a:solidFill>
                          <a:srgbClr val="FFFFFF"/>
                        </a:solidFill>
                      </a:rPr>
                      <a:t>2</a:t>
                    </a:r>
                    <a:endParaRPr lang="en-US" sz="2400" dirty="0">
                      <a:solidFill>
                        <a:srgbClr val="FFFF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rgbClr val="FFFFFF"/>
                    </a:solidFill>
                    <a:latin typeface="Helvetica"/>
                    <a:cs typeface="Helvetica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1"/>
      </c:doughnutChart>
    </c:plotArea>
    <c:legend>
      <c:legendPos val="b"/>
      <c:layout>
        <c:manualLayout>
          <c:xMode val="edge"/>
          <c:yMode val="edge"/>
          <c:x val="0.10350676357763"/>
          <c:y val="0.89741610730531396"/>
          <c:w val="0.81606319402382399"/>
          <c:h val="7.8224917352106502E-2"/>
        </c:manualLayout>
      </c:layout>
      <c:overlay val="1"/>
      <c:txPr>
        <a:bodyPr/>
        <a:lstStyle/>
        <a:p>
          <a:pPr rtl="0">
            <a:defRPr sz="1600">
              <a:solidFill>
                <a:schemeClr val="tx1"/>
              </a:solidFill>
              <a:latin typeface="Arial"/>
              <a:cs typeface="Arial"/>
            </a:defRPr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169863460141399"/>
          <c:y val="1.94561843281967E-2"/>
          <c:w val="0.57422801289701397"/>
          <c:h val="0.729562098793563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Moscow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4.3</c:v>
                </c:pt>
                <c:pt idx="1">
                  <c:v>2.4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 Ptersburg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2.5</c:v>
                </c:pt>
                <c:pt idx="1">
                  <c:v>4.4000000000000004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Category 3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3.5</c:v>
                </c:pt>
                <c:pt idx="1">
                  <c:v>1.8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3.5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Category 4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4.5</c:v>
                </c:pt>
                <c:pt idx="1">
                  <c:v>2.8</c:v>
                </c:pt>
                <c:pt idx="2">
                  <c:v>5</c:v>
                </c:pt>
                <c:pt idx="3">
                  <c:v>3.1</c:v>
                </c:pt>
                <c:pt idx="4">
                  <c:v>3.8</c:v>
                </c:pt>
                <c:pt idx="5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768424"/>
        <c:axId val="182216824"/>
      </c:lineChart>
      <c:catAx>
        <c:axId val="153768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2216824"/>
        <c:crosses val="autoZero"/>
        <c:auto val="1"/>
        <c:lblAlgn val="ctr"/>
        <c:lblOffset val="100"/>
        <c:noMultiLvlLbl val="0"/>
      </c:catAx>
      <c:valAx>
        <c:axId val="182216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768424"/>
        <c:crosses val="autoZero"/>
        <c:crossBetween val="between"/>
      </c:valAx>
      <c:dTable>
        <c:showHorzBorder val="1"/>
        <c:showVertBorder val="0"/>
        <c:showOutline val="0"/>
        <c:showKeys val="1"/>
        <c:txPr>
          <a:bodyPr/>
          <a:lstStyle/>
          <a:p>
            <a:pPr rtl="0">
              <a:defRPr sz="14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9169863460141399"/>
          <c:y val="1.94561843281967E-2"/>
          <c:w val="0.57422801289701397"/>
          <c:h val="0.729562098793563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Moscow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4.3</c:v>
                </c:pt>
                <c:pt idx="1">
                  <c:v>2.4</c:v>
                </c:pt>
                <c:pt idx="2">
                  <c:v>2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St Ptersburg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2.5</c:v>
                </c:pt>
                <c:pt idx="1">
                  <c:v>4.4000000000000004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Category 3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3.5</c:v>
                </c:pt>
                <c:pt idx="1">
                  <c:v>1.8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3.5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Category 4</c:v>
                </c:pt>
              </c:strCache>
            </c:strRef>
          </c:tx>
          <c:marker>
            <c:symbol val="none"/>
          </c:marker>
          <c:cat>
            <c:strRef>
              <c:f>Sheet1!$B$1:$G$1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4.5</c:v>
                </c:pt>
                <c:pt idx="1">
                  <c:v>2.8</c:v>
                </c:pt>
                <c:pt idx="2">
                  <c:v>5</c:v>
                </c:pt>
                <c:pt idx="3">
                  <c:v>3.1</c:v>
                </c:pt>
                <c:pt idx="4">
                  <c:v>3.8</c:v>
                </c:pt>
                <c:pt idx="5">
                  <c:v>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218000"/>
        <c:axId val="182218392"/>
      </c:lineChart>
      <c:catAx>
        <c:axId val="182218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2218392"/>
        <c:crosses val="autoZero"/>
        <c:auto val="1"/>
        <c:lblAlgn val="ctr"/>
        <c:lblOffset val="100"/>
        <c:noMultiLvlLbl val="0"/>
      </c:catAx>
      <c:valAx>
        <c:axId val="182218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218000"/>
        <c:crosses val="autoZero"/>
        <c:crossBetween val="between"/>
      </c:valAx>
      <c:dTable>
        <c:showHorzBorder val="1"/>
        <c:showVertBorder val="0"/>
        <c:showOutline val="0"/>
        <c:showKeys val="0"/>
        <c:txPr>
          <a:bodyPr/>
          <a:lstStyle/>
          <a:p>
            <a:pPr rtl="0">
              <a:defRPr sz="14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76EF3-BF14-4B43-9E78-B52B70E42505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F1F34B7-E0D1-5A44-A212-23A569661B8F}">
      <dgm:prSet phldrT="[Text]" custT="1"/>
      <dgm:spPr>
        <a:solidFill>
          <a:srgbClr val="009FE3"/>
        </a:solidFill>
        <a:ln>
          <a:noFill/>
        </a:ln>
      </dgm:spPr>
      <dgm:t>
        <a:bodyPr/>
        <a:lstStyle/>
        <a:p>
          <a:endParaRPr lang="en-US" sz="2000" dirty="0" smtClean="0">
            <a:solidFill>
              <a:srgbClr val="FFFFFF"/>
            </a:solidFill>
            <a:latin typeface="Arial"/>
            <a:cs typeface="Arial"/>
          </a:endParaRPr>
        </a:p>
        <a:p>
          <a:r>
            <a:rPr lang="en-US" sz="2000" dirty="0" smtClean="0">
              <a:solidFill>
                <a:srgbClr val="FFFFFF"/>
              </a:solidFill>
              <a:latin typeface="Arial"/>
              <a:cs typeface="Arial"/>
            </a:rPr>
            <a:t>Top </a:t>
          </a:r>
          <a:endParaRPr lang="en-US" sz="2000" dirty="0">
            <a:solidFill>
              <a:srgbClr val="FFFFFF"/>
            </a:solidFill>
            <a:latin typeface="Arial"/>
            <a:cs typeface="Arial"/>
          </a:endParaRPr>
        </a:p>
      </dgm:t>
    </dgm:pt>
    <dgm:pt modelId="{9E8EFADC-96D4-2D48-AD02-A3D6C9FC3463}" type="parTrans" cxnId="{1A266DA7-1690-9E41-9BB0-B9B7DAEE7A0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923E1D4F-95C1-E649-BCB4-CF73736BA7F1}" type="sibTrans" cxnId="{1A266DA7-1690-9E41-9BB0-B9B7DAEE7A04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85851C6D-0E70-BC4A-B1C3-3995F78754A6}">
      <dgm:prSet phldrT="[Text]" custT="1"/>
      <dgm:spPr>
        <a:solidFill>
          <a:srgbClr val="00A47A"/>
        </a:solidFill>
        <a:ln>
          <a:noFill/>
        </a:ln>
      </dgm:spPr>
      <dgm:t>
        <a:bodyPr/>
        <a:lstStyle/>
        <a:p>
          <a:r>
            <a:rPr lang="en-US" sz="2000" dirty="0" smtClean="0">
              <a:solidFill>
                <a:srgbClr val="FCFBFA"/>
              </a:solidFill>
              <a:latin typeface="Arial"/>
              <a:cs typeface="Arial"/>
            </a:rPr>
            <a:t>Another Level</a:t>
          </a:r>
          <a:endParaRPr lang="en-US" sz="2000" dirty="0">
            <a:solidFill>
              <a:srgbClr val="FCFBFA"/>
            </a:solidFill>
            <a:latin typeface="Arial"/>
            <a:cs typeface="Arial"/>
          </a:endParaRPr>
        </a:p>
      </dgm:t>
    </dgm:pt>
    <dgm:pt modelId="{D12B03B3-B982-0847-B7EA-FFFAF6895250}" type="parTrans" cxnId="{D7F55B25-2616-2646-B50F-A1C982355147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04E32F51-C7C3-4A4D-B539-9B6347F4A1B6}" type="sibTrans" cxnId="{D7F55B25-2616-2646-B50F-A1C982355147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428F9B4A-BB48-DB46-A7B8-62B9DCB6DF7A}">
      <dgm:prSet phldrT="[Text]" custT="1"/>
      <dgm:spPr>
        <a:solidFill>
          <a:srgbClr val="F3934A"/>
        </a:solidFill>
        <a:ln>
          <a:noFill/>
        </a:ln>
      </dgm:spPr>
      <dgm:t>
        <a:bodyPr/>
        <a:lstStyle/>
        <a:p>
          <a:r>
            <a:rPr lang="en-US" sz="2000" dirty="0" smtClean="0">
              <a:solidFill>
                <a:srgbClr val="FCFBFA"/>
              </a:solidFill>
              <a:latin typeface="Arial"/>
              <a:cs typeface="Arial"/>
            </a:rPr>
            <a:t>Another Level</a:t>
          </a:r>
          <a:endParaRPr lang="en-US" sz="2000" dirty="0">
            <a:solidFill>
              <a:srgbClr val="FCFBFA"/>
            </a:solidFill>
            <a:latin typeface="Arial"/>
            <a:cs typeface="Arial"/>
          </a:endParaRPr>
        </a:p>
      </dgm:t>
    </dgm:pt>
    <dgm:pt modelId="{8B84A24F-37BE-C44C-A35D-2904E2DB6419}" type="parTrans" cxnId="{F321E177-715F-C047-904B-7CD90CC17CE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4494EF24-B7F6-4D47-8E8A-24D0D6C29D65}" type="sibTrans" cxnId="{F321E177-715F-C047-904B-7CD90CC17CEA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70AAB11C-B010-2642-B3FE-BA870F2786D2}">
      <dgm:prSet phldrT="[Text]" custT="1"/>
      <dgm:spPr>
        <a:solidFill>
          <a:srgbClr val="CB0B07"/>
        </a:solidFill>
        <a:ln>
          <a:noFill/>
        </a:ln>
      </dgm:spPr>
      <dgm:t>
        <a:bodyPr/>
        <a:lstStyle/>
        <a:p>
          <a:r>
            <a:rPr lang="en-US" sz="2000" dirty="0" smtClean="0">
              <a:solidFill>
                <a:srgbClr val="FCFBFA"/>
              </a:solidFill>
              <a:latin typeface="Arial"/>
              <a:cs typeface="Arial"/>
            </a:rPr>
            <a:t>Another Level</a:t>
          </a:r>
          <a:endParaRPr lang="en-US" sz="2000" dirty="0">
            <a:solidFill>
              <a:srgbClr val="FCFBFA"/>
            </a:solidFill>
            <a:latin typeface="Arial"/>
            <a:cs typeface="Arial"/>
          </a:endParaRPr>
        </a:p>
      </dgm:t>
    </dgm:pt>
    <dgm:pt modelId="{73E67E37-686D-3640-848B-8FD761D3F3C1}" type="parTrans" cxnId="{F5EB0755-5D16-FE4C-BD50-91B04968E90E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480F9CDA-FE90-B049-A0B5-0D816422117B}" type="sibTrans" cxnId="{F5EB0755-5D16-FE4C-BD50-91B04968E90E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ABF7BE2B-16A1-2C4E-9C35-CA4D5C07BE86}">
      <dgm:prSet phldrT="[Text]" custT="1"/>
      <dgm:spPr>
        <a:solidFill>
          <a:srgbClr val="CB0B6B"/>
        </a:solidFill>
        <a:ln>
          <a:noFill/>
        </a:ln>
      </dgm:spPr>
      <dgm:t>
        <a:bodyPr/>
        <a:lstStyle/>
        <a:p>
          <a:r>
            <a:rPr lang="en-US" sz="2000" dirty="0" smtClean="0">
              <a:solidFill>
                <a:srgbClr val="FCFBFA"/>
              </a:solidFill>
              <a:latin typeface="Arial"/>
              <a:cs typeface="Arial"/>
            </a:rPr>
            <a:t>Another Level</a:t>
          </a:r>
          <a:endParaRPr lang="en-US" sz="2000" dirty="0">
            <a:solidFill>
              <a:srgbClr val="FCFBFA"/>
            </a:solidFill>
            <a:latin typeface="Arial"/>
            <a:cs typeface="Arial"/>
          </a:endParaRPr>
        </a:p>
      </dgm:t>
    </dgm:pt>
    <dgm:pt modelId="{35F07FD4-A0B4-0B46-8265-E103F2AF1620}" type="parTrans" cxnId="{6FDA212A-CE47-534F-B150-00DDE274D867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2894508C-9075-8B4F-9D96-E1C3DD5B6368}" type="sibTrans" cxnId="{6FDA212A-CE47-534F-B150-00DDE274D867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A3EB694C-ABC8-CB47-AD92-78AF122DF73E}">
      <dgm:prSet phldrT="[Text]" custT="1"/>
      <dgm:spPr>
        <a:solidFill>
          <a:srgbClr val="4C2178"/>
        </a:solidFill>
        <a:ln>
          <a:noFill/>
        </a:ln>
      </dgm:spPr>
      <dgm:t>
        <a:bodyPr/>
        <a:lstStyle/>
        <a:p>
          <a:r>
            <a:rPr lang="en-US" sz="2000" dirty="0" smtClean="0">
              <a:solidFill>
                <a:srgbClr val="FCFBFA"/>
              </a:solidFill>
              <a:latin typeface="Arial"/>
              <a:cs typeface="Arial"/>
            </a:rPr>
            <a:t>Base Level</a:t>
          </a:r>
          <a:endParaRPr lang="en-US" sz="2000" dirty="0">
            <a:solidFill>
              <a:srgbClr val="FCFBFA"/>
            </a:solidFill>
            <a:latin typeface="Arial"/>
            <a:cs typeface="Arial"/>
          </a:endParaRPr>
        </a:p>
      </dgm:t>
    </dgm:pt>
    <dgm:pt modelId="{240BDB52-5ED7-D24D-B157-C96A0E9D1D0D}" type="parTrans" cxnId="{D0B250F4-C101-7445-BB1E-CF53B168CEF1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41838D2E-5362-B24B-8E8E-8A20B39BF891}" type="sibTrans" cxnId="{D0B250F4-C101-7445-BB1E-CF53B168CEF1}">
      <dgm:prSet/>
      <dgm:spPr/>
      <dgm:t>
        <a:bodyPr/>
        <a:lstStyle/>
        <a:p>
          <a:endParaRPr lang="en-US">
            <a:latin typeface="Arial"/>
            <a:cs typeface="Arial"/>
          </a:endParaRPr>
        </a:p>
      </dgm:t>
    </dgm:pt>
    <dgm:pt modelId="{4A80A303-DBF1-CA40-8C49-ED47A30FD9F9}" type="pres">
      <dgm:prSet presAssocID="{87676EF3-BF14-4B43-9E78-B52B70E42505}" presName="Name0" presStyleCnt="0">
        <dgm:presLayoutVars>
          <dgm:dir/>
          <dgm:animLvl val="lvl"/>
          <dgm:resizeHandles val="exact"/>
        </dgm:presLayoutVars>
      </dgm:prSet>
      <dgm:spPr/>
    </dgm:pt>
    <dgm:pt modelId="{177772F9-0824-BA4C-BE44-5A9171872B89}" type="pres">
      <dgm:prSet presAssocID="{3F1F34B7-E0D1-5A44-A212-23A569661B8F}" presName="Name8" presStyleCnt="0"/>
      <dgm:spPr/>
    </dgm:pt>
    <dgm:pt modelId="{33805ECC-D966-FD4C-8E97-4D0A24DFAE05}" type="pres">
      <dgm:prSet presAssocID="{3F1F34B7-E0D1-5A44-A212-23A569661B8F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601760-4CD6-AA48-9EFD-FEEE58D5C244}" type="pres">
      <dgm:prSet presAssocID="{3F1F34B7-E0D1-5A44-A212-23A569661B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B0240-0D85-E648-8146-5A2E9D3EDAF9}" type="pres">
      <dgm:prSet presAssocID="{85851C6D-0E70-BC4A-B1C3-3995F78754A6}" presName="Name8" presStyleCnt="0"/>
      <dgm:spPr/>
    </dgm:pt>
    <dgm:pt modelId="{6843CEDD-A665-4E40-92A0-C57F6E4BAAF7}" type="pres">
      <dgm:prSet presAssocID="{85851C6D-0E70-BC4A-B1C3-3995F78754A6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D39337-C6DC-CE43-AAE4-F1E5A21E5D46}" type="pres">
      <dgm:prSet presAssocID="{85851C6D-0E70-BC4A-B1C3-3995F78754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489AAB-F681-6045-A44D-BB627242A5B5}" type="pres">
      <dgm:prSet presAssocID="{428F9B4A-BB48-DB46-A7B8-62B9DCB6DF7A}" presName="Name8" presStyleCnt="0"/>
      <dgm:spPr/>
    </dgm:pt>
    <dgm:pt modelId="{184A59B0-C244-5E4F-878B-7ADE227FA2F3}" type="pres">
      <dgm:prSet presAssocID="{428F9B4A-BB48-DB46-A7B8-62B9DCB6DF7A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A21B16-64C3-8747-ACD1-D69F5345E5F4}" type="pres">
      <dgm:prSet presAssocID="{428F9B4A-BB48-DB46-A7B8-62B9DCB6DF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AA83B-F529-E441-9DBA-C9F053F64100}" type="pres">
      <dgm:prSet presAssocID="{70AAB11C-B010-2642-B3FE-BA870F2786D2}" presName="Name8" presStyleCnt="0"/>
      <dgm:spPr/>
    </dgm:pt>
    <dgm:pt modelId="{B68D1616-B4F0-0340-B245-54CD48B105DC}" type="pres">
      <dgm:prSet presAssocID="{70AAB11C-B010-2642-B3FE-BA870F2786D2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DFEA6-1D56-8B4C-AB5F-045E4C3B20C4}" type="pres">
      <dgm:prSet presAssocID="{70AAB11C-B010-2642-B3FE-BA870F2786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13090-14C2-B841-AA4E-C799E6328C71}" type="pres">
      <dgm:prSet presAssocID="{ABF7BE2B-16A1-2C4E-9C35-CA4D5C07BE86}" presName="Name8" presStyleCnt="0"/>
      <dgm:spPr/>
    </dgm:pt>
    <dgm:pt modelId="{7E9935B3-DA9A-2B41-9BF6-807C3FEB8E3A}" type="pres">
      <dgm:prSet presAssocID="{ABF7BE2B-16A1-2C4E-9C35-CA4D5C07BE86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1739E-92C6-E34A-A4EB-7C66A844C6DB}" type="pres">
      <dgm:prSet presAssocID="{ABF7BE2B-16A1-2C4E-9C35-CA4D5C07BE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9D74F-6F27-534F-AFF7-A3AA9D4339EF}" type="pres">
      <dgm:prSet presAssocID="{A3EB694C-ABC8-CB47-AD92-78AF122DF73E}" presName="Name8" presStyleCnt="0"/>
      <dgm:spPr/>
    </dgm:pt>
    <dgm:pt modelId="{5A8BB51B-E8CA-ED4F-9E58-F9929C251C6E}" type="pres">
      <dgm:prSet presAssocID="{A3EB694C-ABC8-CB47-AD92-78AF122DF73E}" presName="level" presStyleLbl="node1" presStyleIdx="5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C4745-498D-FB4A-8ED3-636831FA5191}" type="pres">
      <dgm:prSet presAssocID="{A3EB694C-ABC8-CB47-AD92-78AF122DF73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AB54D4-1010-8643-83F0-D7E8441B023B}" type="presOf" srcId="{85851C6D-0E70-BC4A-B1C3-3995F78754A6}" destId="{6843CEDD-A665-4E40-92A0-C57F6E4BAAF7}" srcOrd="0" destOrd="0" presId="urn:microsoft.com/office/officeart/2005/8/layout/pyramid1"/>
    <dgm:cxn modelId="{C3FE778B-0F61-D24D-962E-849E67CA2C20}" type="presOf" srcId="{ABF7BE2B-16A1-2C4E-9C35-CA4D5C07BE86}" destId="{D8C1739E-92C6-E34A-A4EB-7C66A844C6DB}" srcOrd="1" destOrd="0" presId="urn:microsoft.com/office/officeart/2005/8/layout/pyramid1"/>
    <dgm:cxn modelId="{6FDA212A-CE47-534F-B150-00DDE274D867}" srcId="{87676EF3-BF14-4B43-9E78-B52B70E42505}" destId="{ABF7BE2B-16A1-2C4E-9C35-CA4D5C07BE86}" srcOrd="4" destOrd="0" parTransId="{35F07FD4-A0B4-0B46-8265-E103F2AF1620}" sibTransId="{2894508C-9075-8B4F-9D96-E1C3DD5B6368}"/>
    <dgm:cxn modelId="{96B69A0A-D3F4-F748-9133-9D29B5549427}" type="presOf" srcId="{A3EB694C-ABC8-CB47-AD92-78AF122DF73E}" destId="{5A8BB51B-E8CA-ED4F-9E58-F9929C251C6E}" srcOrd="0" destOrd="0" presId="urn:microsoft.com/office/officeart/2005/8/layout/pyramid1"/>
    <dgm:cxn modelId="{F321E177-715F-C047-904B-7CD90CC17CEA}" srcId="{87676EF3-BF14-4B43-9E78-B52B70E42505}" destId="{428F9B4A-BB48-DB46-A7B8-62B9DCB6DF7A}" srcOrd="2" destOrd="0" parTransId="{8B84A24F-37BE-C44C-A35D-2904E2DB6419}" sibTransId="{4494EF24-B7F6-4D47-8E8A-24D0D6C29D65}"/>
    <dgm:cxn modelId="{1C34AE9E-20AE-3040-B220-12328B55E05F}" type="presOf" srcId="{70AAB11C-B010-2642-B3FE-BA870F2786D2}" destId="{7E8DFEA6-1D56-8B4C-AB5F-045E4C3B20C4}" srcOrd="1" destOrd="0" presId="urn:microsoft.com/office/officeart/2005/8/layout/pyramid1"/>
    <dgm:cxn modelId="{D7F55B25-2616-2646-B50F-A1C982355147}" srcId="{87676EF3-BF14-4B43-9E78-B52B70E42505}" destId="{85851C6D-0E70-BC4A-B1C3-3995F78754A6}" srcOrd="1" destOrd="0" parTransId="{D12B03B3-B982-0847-B7EA-FFFAF6895250}" sibTransId="{04E32F51-C7C3-4A4D-B539-9B6347F4A1B6}"/>
    <dgm:cxn modelId="{35EE26D3-F467-4F4B-BEB4-3DBA0093B924}" type="presOf" srcId="{428F9B4A-BB48-DB46-A7B8-62B9DCB6DF7A}" destId="{67A21B16-64C3-8747-ACD1-D69F5345E5F4}" srcOrd="1" destOrd="0" presId="urn:microsoft.com/office/officeart/2005/8/layout/pyramid1"/>
    <dgm:cxn modelId="{A7C94860-E446-EB41-B0EB-26FEAA6CECFF}" type="presOf" srcId="{3F1F34B7-E0D1-5A44-A212-23A569661B8F}" destId="{55601760-4CD6-AA48-9EFD-FEEE58D5C244}" srcOrd="1" destOrd="0" presId="urn:microsoft.com/office/officeart/2005/8/layout/pyramid1"/>
    <dgm:cxn modelId="{1A266DA7-1690-9E41-9BB0-B9B7DAEE7A04}" srcId="{87676EF3-BF14-4B43-9E78-B52B70E42505}" destId="{3F1F34B7-E0D1-5A44-A212-23A569661B8F}" srcOrd="0" destOrd="0" parTransId="{9E8EFADC-96D4-2D48-AD02-A3D6C9FC3463}" sibTransId="{923E1D4F-95C1-E649-BCB4-CF73736BA7F1}"/>
    <dgm:cxn modelId="{3B977C0E-B617-CD4C-A1FE-D008E5739FDC}" type="presOf" srcId="{ABF7BE2B-16A1-2C4E-9C35-CA4D5C07BE86}" destId="{7E9935B3-DA9A-2B41-9BF6-807C3FEB8E3A}" srcOrd="0" destOrd="0" presId="urn:microsoft.com/office/officeart/2005/8/layout/pyramid1"/>
    <dgm:cxn modelId="{320B2E5A-05D2-C148-899C-3DC7E59CEDEC}" type="presOf" srcId="{70AAB11C-B010-2642-B3FE-BA870F2786D2}" destId="{B68D1616-B4F0-0340-B245-54CD48B105DC}" srcOrd="0" destOrd="0" presId="urn:microsoft.com/office/officeart/2005/8/layout/pyramid1"/>
    <dgm:cxn modelId="{CCECFF42-BD01-4647-8094-AA8D1EEF54AE}" type="presOf" srcId="{3F1F34B7-E0D1-5A44-A212-23A569661B8F}" destId="{33805ECC-D966-FD4C-8E97-4D0A24DFAE05}" srcOrd="0" destOrd="0" presId="urn:microsoft.com/office/officeart/2005/8/layout/pyramid1"/>
    <dgm:cxn modelId="{FCD9F77F-EF7D-AF47-B976-D5E430722703}" type="presOf" srcId="{428F9B4A-BB48-DB46-A7B8-62B9DCB6DF7A}" destId="{184A59B0-C244-5E4F-878B-7ADE227FA2F3}" srcOrd="0" destOrd="0" presId="urn:microsoft.com/office/officeart/2005/8/layout/pyramid1"/>
    <dgm:cxn modelId="{D0B250F4-C101-7445-BB1E-CF53B168CEF1}" srcId="{87676EF3-BF14-4B43-9E78-B52B70E42505}" destId="{A3EB694C-ABC8-CB47-AD92-78AF122DF73E}" srcOrd="5" destOrd="0" parTransId="{240BDB52-5ED7-D24D-B157-C96A0E9D1D0D}" sibTransId="{41838D2E-5362-B24B-8E8E-8A20B39BF891}"/>
    <dgm:cxn modelId="{1D69BFE7-5798-394F-BEAA-7A69E06026BE}" type="presOf" srcId="{85851C6D-0E70-BC4A-B1C3-3995F78754A6}" destId="{3BD39337-C6DC-CE43-AAE4-F1E5A21E5D46}" srcOrd="1" destOrd="0" presId="urn:microsoft.com/office/officeart/2005/8/layout/pyramid1"/>
    <dgm:cxn modelId="{CBE2B502-9587-CD4B-85B7-E2402287CBAD}" type="presOf" srcId="{A3EB694C-ABC8-CB47-AD92-78AF122DF73E}" destId="{424C4745-498D-FB4A-8ED3-636831FA5191}" srcOrd="1" destOrd="0" presId="urn:microsoft.com/office/officeart/2005/8/layout/pyramid1"/>
    <dgm:cxn modelId="{F5EB0755-5D16-FE4C-BD50-91B04968E90E}" srcId="{87676EF3-BF14-4B43-9E78-B52B70E42505}" destId="{70AAB11C-B010-2642-B3FE-BA870F2786D2}" srcOrd="3" destOrd="0" parTransId="{73E67E37-686D-3640-848B-8FD761D3F3C1}" sibTransId="{480F9CDA-FE90-B049-A0B5-0D816422117B}"/>
    <dgm:cxn modelId="{7BE3E815-88A2-0544-B35B-4BCF9D011C98}" type="presOf" srcId="{87676EF3-BF14-4B43-9E78-B52B70E42505}" destId="{4A80A303-DBF1-CA40-8C49-ED47A30FD9F9}" srcOrd="0" destOrd="0" presId="urn:microsoft.com/office/officeart/2005/8/layout/pyramid1"/>
    <dgm:cxn modelId="{35AA24AA-8DC0-9B46-A229-74A1947EBC21}" type="presParOf" srcId="{4A80A303-DBF1-CA40-8C49-ED47A30FD9F9}" destId="{177772F9-0824-BA4C-BE44-5A9171872B89}" srcOrd="0" destOrd="0" presId="urn:microsoft.com/office/officeart/2005/8/layout/pyramid1"/>
    <dgm:cxn modelId="{8325B24D-C17B-F841-BFB7-53B9BA880267}" type="presParOf" srcId="{177772F9-0824-BA4C-BE44-5A9171872B89}" destId="{33805ECC-D966-FD4C-8E97-4D0A24DFAE05}" srcOrd="0" destOrd="0" presId="urn:microsoft.com/office/officeart/2005/8/layout/pyramid1"/>
    <dgm:cxn modelId="{63B97714-CCA5-124C-B090-5EDF17198FE6}" type="presParOf" srcId="{177772F9-0824-BA4C-BE44-5A9171872B89}" destId="{55601760-4CD6-AA48-9EFD-FEEE58D5C244}" srcOrd="1" destOrd="0" presId="urn:microsoft.com/office/officeart/2005/8/layout/pyramid1"/>
    <dgm:cxn modelId="{3C75F33C-7C0A-3841-9E0F-3504EEC1966C}" type="presParOf" srcId="{4A80A303-DBF1-CA40-8C49-ED47A30FD9F9}" destId="{824B0240-0D85-E648-8146-5A2E9D3EDAF9}" srcOrd="1" destOrd="0" presId="urn:microsoft.com/office/officeart/2005/8/layout/pyramid1"/>
    <dgm:cxn modelId="{BF935320-6C70-3E41-BD15-1670B3D3E947}" type="presParOf" srcId="{824B0240-0D85-E648-8146-5A2E9D3EDAF9}" destId="{6843CEDD-A665-4E40-92A0-C57F6E4BAAF7}" srcOrd="0" destOrd="0" presId="urn:microsoft.com/office/officeart/2005/8/layout/pyramid1"/>
    <dgm:cxn modelId="{0B9C5CFE-C797-D04F-AF16-8399444B3839}" type="presParOf" srcId="{824B0240-0D85-E648-8146-5A2E9D3EDAF9}" destId="{3BD39337-C6DC-CE43-AAE4-F1E5A21E5D46}" srcOrd="1" destOrd="0" presId="urn:microsoft.com/office/officeart/2005/8/layout/pyramid1"/>
    <dgm:cxn modelId="{2F6BED0E-738A-5643-880F-EEEEA7476E16}" type="presParOf" srcId="{4A80A303-DBF1-CA40-8C49-ED47A30FD9F9}" destId="{95489AAB-F681-6045-A44D-BB627242A5B5}" srcOrd="2" destOrd="0" presId="urn:microsoft.com/office/officeart/2005/8/layout/pyramid1"/>
    <dgm:cxn modelId="{E5EDC614-C9C1-3046-B3FA-3A190706EF76}" type="presParOf" srcId="{95489AAB-F681-6045-A44D-BB627242A5B5}" destId="{184A59B0-C244-5E4F-878B-7ADE227FA2F3}" srcOrd="0" destOrd="0" presId="urn:microsoft.com/office/officeart/2005/8/layout/pyramid1"/>
    <dgm:cxn modelId="{BD80E8B5-FB7F-1B4E-B121-BED393487567}" type="presParOf" srcId="{95489AAB-F681-6045-A44D-BB627242A5B5}" destId="{67A21B16-64C3-8747-ACD1-D69F5345E5F4}" srcOrd="1" destOrd="0" presId="urn:microsoft.com/office/officeart/2005/8/layout/pyramid1"/>
    <dgm:cxn modelId="{FF7FCEB0-2193-C64E-A592-F7BD7DCFA5F0}" type="presParOf" srcId="{4A80A303-DBF1-CA40-8C49-ED47A30FD9F9}" destId="{ACAAA83B-F529-E441-9DBA-C9F053F64100}" srcOrd="3" destOrd="0" presId="urn:microsoft.com/office/officeart/2005/8/layout/pyramid1"/>
    <dgm:cxn modelId="{86910E8C-B451-4A4A-A9F8-EFD877A6067D}" type="presParOf" srcId="{ACAAA83B-F529-E441-9DBA-C9F053F64100}" destId="{B68D1616-B4F0-0340-B245-54CD48B105DC}" srcOrd="0" destOrd="0" presId="urn:microsoft.com/office/officeart/2005/8/layout/pyramid1"/>
    <dgm:cxn modelId="{776703AC-7B90-8441-B43B-2D4C0330D182}" type="presParOf" srcId="{ACAAA83B-F529-E441-9DBA-C9F053F64100}" destId="{7E8DFEA6-1D56-8B4C-AB5F-045E4C3B20C4}" srcOrd="1" destOrd="0" presId="urn:microsoft.com/office/officeart/2005/8/layout/pyramid1"/>
    <dgm:cxn modelId="{B0C5A116-FB7F-A347-AE3C-2A83E66EDE90}" type="presParOf" srcId="{4A80A303-DBF1-CA40-8C49-ED47A30FD9F9}" destId="{0EE13090-14C2-B841-AA4E-C799E6328C71}" srcOrd="4" destOrd="0" presId="urn:microsoft.com/office/officeart/2005/8/layout/pyramid1"/>
    <dgm:cxn modelId="{C55E9A49-43DF-D740-BD52-4A3664AB94C9}" type="presParOf" srcId="{0EE13090-14C2-B841-AA4E-C799E6328C71}" destId="{7E9935B3-DA9A-2B41-9BF6-807C3FEB8E3A}" srcOrd="0" destOrd="0" presId="urn:microsoft.com/office/officeart/2005/8/layout/pyramid1"/>
    <dgm:cxn modelId="{922A58F2-A0B4-BE4F-ADC3-5E6B2C0B1619}" type="presParOf" srcId="{0EE13090-14C2-B841-AA4E-C799E6328C71}" destId="{D8C1739E-92C6-E34A-A4EB-7C66A844C6DB}" srcOrd="1" destOrd="0" presId="urn:microsoft.com/office/officeart/2005/8/layout/pyramid1"/>
    <dgm:cxn modelId="{45356E8F-3BAF-3242-B6EE-FE9B14340E27}" type="presParOf" srcId="{4A80A303-DBF1-CA40-8C49-ED47A30FD9F9}" destId="{B7D9D74F-6F27-534F-AFF7-A3AA9D4339EF}" srcOrd="5" destOrd="0" presId="urn:microsoft.com/office/officeart/2005/8/layout/pyramid1"/>
    <dgm:cxn modelId="{857B337A-C5BC-FC4F-8B94-C59521D47E90}" type="presParOf" srcId="{B7D9D74F-6F27-534F-AFF7-A3AA9D4339EF}" destId="{5A8BB51B-E8CA-ED4F-9E58-F9929C251C6E}" srcOrd="0" destOrd="0" presId="urn:microsoft.com/office/officeart/2005/8/layout/pyramid1"/>
    <dgm:cxn modelId="{D41A8304-E4DD-EA4A-810A-06BC516D4C45}" type="presParOf" srcId="{B7D9D74F-6F27-534F-AFF7-A3AA9D4339EF}" destId="{424C4745-498D-FB4A-8ED3-636831FA5191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CB8EF-21FA-8C43-B542-B23A88D9C9D2}" type="doc">
      <dgm:prSet loTypeId="urn:microsoft.com/office/officeart/2005/8/layout/process1" loCatId="process" qsTypeId="urn:microsoft.com/office/officeart/2005/8/quickstyle/simple2" qsCatId="simple" csTypeId="urn:microsoft.com/office/officeart/2005/8/colors/accent1_3" csCatId="accent1" phldr="1"/>
      <dgm:spPr/>
    </dgm:pt>
    <dgm:pt modelId="{3CB182DB-E1D4-464F-BB39-E55E6BE76AEE}">
      <dgm:prSet phldrT="[Text]" custT="1"/>
      <dgm:spPr>
        <a:solidFill>
          <a:srgbClr val="4E407A"/>
        </a:solidFill>
        <a:ln>
          <a:noFill/>
        </a:ln>
      </dgm:spPr>
      <dgm:t>
        <a:bodyPr/>
        <a:lstStyle/>
        <a:p>
          <a:pPr marL="90000" algn="l"/>
          <a:r>
            <a:rPr lang="ru-RU" sz="2400" b="1" i="0" dirty="0" smtClean="0">
              <a:latin typeface="Arial"/>
              <a:cs typeface="Arial"/>
            </a:rPr>
            <a:t>Заголовок</a:t>
          </a:r>
          <a:endParaRPr lang="en-US" sz="2400" b="1" i="0" dirty="0">
            <a:latin typeface="Arial"/>
            <a:cs typeface="Arial"/>
          </a:endParaRPr>
        </a:p>
      </dgm:t>
    </dgm:pt>
    <dgm:pt modelId="{6A483235-348F-0E49-8004-D733F7C43258}" type="parTrans" cxnId="{AC962416-FF04-0744-BAA2-F6694EBBAF74}">
      <dgm:prSet/>
      <dgm:spPr/>
      <dgm:t>
        <a:bodyPr/>
        <a:lstStyle/>
        <a:p>
          <a:endParaRPr lang="en-US"/>
        </a:p>
      </dgm:t>
    </dgm:pt>
    <dgm:pt modelId="{B7EE78A8-7336-304C-9142-A3763BA6E099}" type="sibTrans" cxnId="{AC962416-FF04-0744-BAA2-F6694EBBAF74}">
      <dgm:prSet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A8DB0DC9-7903-AF4C-99B7-F6A521455D54}" type="pres">
      <dgm:prSet presAssocID="{A29CB8EF-21FA-8C43-B542-B23A88D9C9D2}" presName="Name0" presStyleCnt="0">
        <dgm:presLayoutVars>
          <dgm:dir/>
          <dgm:resizeHandles val="exact"/>
        </dgm:presLayoutVars>
      </dgm:prSet>
      <dgm:spPr/>
    </dgm:pt>
    <dgm:pt modelId="{494DDF04-B759-934E-9370-55705D312517}" type="pres">
      <dgm:prSet presAssocID="{3CB182DB-E1D4-464F-BB39-E55E6BE76AEE}" presName="node" presStyleLbl="node1" presStyleIdx="0" presStyleCnt="1" custLinFactNeighborY="-54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962416-FF04-0744-BAA2-F6694EBBAF74}" srcId="{A29CB8EF-21FA-8C43-B542-B23A88D9C9D2}" destId="{3CB182DB-E1D4-464F-BB39-E55E6BE76AEE}" srcOrd="0" destOrd="0" parTransId="{6A483235-348F-0E49-8004-D733F7C43258}" sibTransId="{B7EE78A8-7336-304C-9142-A3763BA6E099}"/>
    <dgm:cxn modelId="{B2F36D6A-FFE8-3A40-A415-E42F6A00A4FD}" type="presOf" srcId="{3CB182DB-E1D4-464F-BB39-E55E6BE76AEE}" destId="{494DDF04-B759-934E-9370-55705D312517}" srcOrd="0" destOrd="0" presId="urn:microsoft.com/office/officeart/2005/8/layout/process1"/>
    <dgm:cxn modelId="{CCBDB95A-E847-854D-90C4-754A09D4E1BD}" type="presOf" srcId="{A29CB8EF-21FA-8C43-B542-B23A88D9C9D2}" destId="{A8DB0DC9-7903-AF4C-99B7-F6A521455D54}" srcOrd="0" destOrd="0" presId="urn:microsoft.com/office/officeart/2005/8/layout/process1"/>
    <dgm:cxn modelId="{F11584B0-6914-3349-801B-7AABCFC1BFEA}" type="presParOf" srcId="{A8DB0DC9-7903-AF4C-99B7-F6A521455D54}" destId="{494DDF04-B759-934E-9370-55705D31251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CB8EF-21FA-8C43-B542-B23A88D9C9D2}" type="doc">
      <dgm:prSet loTypeId="urn:microsoft.com/office/officeart/2005/8/layout/process1" loCatId="process" qsTypeId="urn:microsoft.com/office/officeart/2005/8/quickstyle/simple2" qsCatId="simple" csTypeId="urn:microsoft.com/office/officeart/2005/8/colors/accent1_3" csCatId="accent1" phldr="1"/>
      <dgm:spPr/>
    </dgm:pt>
    <dgm:pt modelId="{3CB182DB-E1D4-464F-BB39-E55E6BE76AEE}">
      <dgm:prSet phldrT="[Text]" custT="1"/>
      <dgm:spPr>
        <a:solidFill>
          <a:srgbClr val="4E407A"/>
        </a:solidFill>
        <a:ln>
          <a:noFill/>
        </a:ln>
      </dgm:spPr>
      <dgm:t>
        <a:bodyPr/>
        <a:lstStyle/>
        <a:p>
          <a:pPr marL="90000" algn="l"/>
          <a:r>
            <a:rPr lang="ru-RU" sz="2400" dirty="0" smtClean="0">
              <a:latin typeface="Arial"/>
              <a:cs typeface="Arial"/>
            </a:rPr>
            <a:t>Текст</a:t>
          </a:r>
          <a:endParaRPr lang="en-US" sz="2400" dirty="0">
            <a:latin typeface="Arial"/>
            <a:cs typeface="Arial"/>
          </a:endParaRPr>
        </a:p>
      </dgm:t>
    </dgm:pt>
    <dgm:pt modelId="{6A483235-348F-0E49-8004-D733F7C43258}" type="parTrans" cxnId="{AC962416-FF04-0744-BAA2-F6694EBBAF74}">
      <dgm:prSet/>
      <dgm:spPr/>
      <dgm:t>
        <a:bodyPr/>
        <a:lstStyle/>
        <a:p>
          <a:endParaRPr lang="en-US"/>
        </a:p>
      </dgm:t>
    </dgm:pt>
    <dgm:pt modelId="{B7EE78A8-7336-304C-9142-A3763BA6E099}" type="sibTrans" cxnId="{AC962416-FF04-0744-BAA2-F6694EBBAF74}">
      <dgm:prSet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657C168C-2987-2B4D-8B05-D740791EAE4E}">
      <dgm:prSet phldrT="[Text]" custT="1"/>
      <dgm:spPr>
        <a:solidFill>
          <a:schemeClr val="accent5"/>
        </a:solidFill>
        <a:ln>
          <a:noFill/>
        </a:ln>
      </dgm:spPr>
      <dgm:t>
        <a:bodyPr/>
        <a:lstStyle/>
        <a:p>
          <a:pPr marL="90000" algn="l"/>
          <a:r>
            <a:rPr lang="ru-RU" sz="2400" dirty="0" smtClean="0">
              <a:latin typeface="Arial"/>
              <a:cs typeface="Arial"/>
            </a:rPr>
            <a:t>Текст</a:t>
          </a:r>
          <a:endParaRPr lang="en-US" sz="2400" dirty="0">
            <a:latin typeface="Arial"/>
            <a:cs typeface="Arial"/>
          </a:endParaRPr>
        </a:p>
      </dgm:t>
    </dgm:pt>
    <dgm:pt modelId="{D04AAC1E-EE04-C94C-A530-9C4219740D83}" type="parTrans" cxnId="{7830CFF1-E895-3F4C-A8BD-880EBF3B81C5}">
      <dgm:prSet/>
      <dgm:spPr/>
      <dgm:t>
        <a:bodyPr/>
        <a:lstStyle/>
        <a:p>
          <a:endParaRPr lang="en-US"/>
        </a:p>
      </dgm:t>
    </dgm:pt>
    <dgm:pt modelId="{A3BA5BD7-5179-AB49-9A66-854F746B47B3}" type="sibTrans" cxnId="{7830CFF1-E895-3F4C-A8BD-880EBF3B81C5}">
      <dgm:prSet/>
      <dgm:spPr>
        <a:solidFill>
          <a:srgbClr val="D8D8D8"/>
        </a:solidFill>
      </dgm:spPr>
      <dgm:t>
        <a:bodyPr/>
        <a:lstStyle/>
        <a:p>
          <a:endParaRPr lang="en-US"/>
        </a:p>
      </dgm:t>
    </dgm:pt>
    <dgm:pt modelId="{E4BE929C-107E-9C4A-B693-1A0FB35FF4F2}">
      <dgm:prSet phldrT="[Text]" custT="1"/>
      <dgm:spPr>
        <a:solidFill>
          <a:srgbClr val="00AEEF"/>
        </a:solidFill>
        <a:ln>
          <a:noFill/>
        </a:ln>
      </dgm:spPr>
      <dgm:t>
        <a:bodyPr/>
        <a:lstStyle/>
        <a:p>
          <a:pPr marL="90000" algn="l"/>
          <a:r>
            <a:rPr lang="ru-RU" sz="2400" dirty="0" smtClean="0">
              <a:latin typeface="Arial"/>
              <a:cs typeface="Arial"/>
            </a:rPr>
            <a:t>Текст</a:t>
          </a:r>
          <a:endParaRPr lang="en-US" sz="2400" dirty="0">
            <a:latin typeface="Arial"/>
            <a:cs typeface="Arial"/>
          </a:endParaRPr>
        </a:p>
      </dgm:t>
    </dgm:pt>
    <dgm:pt modelId="{16B4490B-9AD4-A24C-9A8C-D786C164B662}" type="parTrans" cxnId="{A51BE53A-3A72-5C4B-9B2B-94723CF29E2E}">
      <dgm:prSet/>
      <dgm:spPr/>
      <dgm:t>
        <a:bodyPr/>
        <a:lstStyle/>
        <a:p>
          <a:endParaRPr lang="en-US"/>
        </a:p>
      </dgm:t>
    </dgm:pt>
    <dgm:pt modelId="{A6C61AE4-C872-D941-A153-23B99EC6E178}" type="sibTrans" cxnId="{A51BE53A-3A72-5C4B-9B2B-94723CF29E2E}">
      <dgm:prSet/>
      <dgm:spPr/>
      <dgm:t>
        <a:bodyPr/>
        <a:lstStyle/>
        <a:p>
          <a:endParaRPr lang="en-US"/>
        </a:p>
      </dgm:t>
    </dgm:pt>
    <dgm:pt modelId="{A8DB0DC9-7903-AF4C-99B7-F6A521455D54}" type="pres">
      <dgm:prSet presAssocID="{A29CB8EF-21FA-8C43-B542-B23A88D9C9D2}" presName="Name0" presStyleCnt="0">
        <dgm:presLayoutVars>
          <dgm:dir/>
          <dgm:resizeHandles val="exact"/>
        </dgm:presLayoutVars>
      </dgm:prSet>
      <dgm:spPr/>
    </dgm:pt>
    <dgm:pt modelId="{494DDF04-B759-934E-9370-55705D312517}" type="pres">
      <dgm:prSet presAssocID="{3CB182DB-E1D4-464F-BB39-E55E6BE76A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1BF97-B55D-CE44-A1E8-80EA79A60137}" type="pres">
      <dgm:prSet presAssocID="{B7EE78A8-7336-304C-9142-A3763BA6E09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5315395-DA36-E441-A0B3-E9449100072C}" type="pres">
      <dgm:prSet presAssocID="{B7EE78A8-7336-304C-9142-A3763BA6E09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61D27B2F-E480-7847-AB95-8A14A25C0BF4}" type="pres">
      <dgm:prSet presAssocID="{657C168C-2987-2B4D-8B05-D740791EAE4E}" presName="node" presStyleLbl="node1" presStyleIdx="1" presStyleCnt="3" custLinFactNeighborX="31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3CF97-A399-204B-8DC3-3A191E211EC0}" type="pres">
      <dgm:prSet presAssocID="{A3BA5BD7-5179-AB49-9A66-854F746B47B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1BDD0F22-A592-1D43-9035-2DF8D4CD0446}" type="pres">
      <dgm:prSet presAssocID="{A3BA5BD7-5179-AB49-9A66-854F746B47B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DCCF884-D4A0-DD4A-9396-913B6684EEED}" type="pres">
      <dgm:prSet presAssocID="{E4BE929C-107E-9C4A-B693-1A0FB35FF4F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196CF8-27DC-F04F-85C2-651BC4F348CE}" type="presOf" srcId="{B7EE78A8-7336-304C-9142-A3763BA6E099}" destId="{E5315395-DA36-E441-A0B3-E9449100072C}" srcOrd="1" destOrd="0" presId="urn:microsoft.com/office/officeart/2005/8/layout/process1"/>
    <dgm:cxn modelId="{6BA08547-431E-1742-8DB2-A1F44DF0F2C4}" type="presOf" srcId="{B7EE78A8-7336-304C-9142-A3763BA6E099}" destId="{82A1BF97-B55D-CE44-A1E8-80EA79A60137}" srcOrd="0" destOrd="0" presId="urn:microsoft.com/office/officeart/2005/8/layout/process1"/>
    <dgm:cxn modelId="{A55816F5-B97D-EA4F-93EE-0B98EA770530}" type="presOf" srcId="{E4BE929C-107E-9C4A-B693-1A0FB35FF4F2}" destId="{4DCCF884-D4A0-DD4A-9396-913B6684EEED}" srcOrd="0" destOrd="0" presId="urn:microsoft.com/office/officeart/2005/8/layout/process1"/>
    <dgm:cxn modelId="{F9B9E0A7-4575-9F45-8747-43D0D375EB9F}" type="presOf" srcId="{3CB182DB-E1D4-464F-BB39-E55E6BE76AEE}" destId="{494DDF04-B759-934E-9370-55705D312517}" srcOrd="0" destOrd="0" presId="urn:microsoft.com/office/officeart/2005/8/layout/process1"/>
    <dgm:cxn modelId="{3AF6FB12-FE21-6F46-BA04-A0CF281B5FE2}" type="presOf" srcId="{A3BA5BD7-5179-AB49-9A66-854F746B47B3}" destId="{1BDD0F22-A592-1D43-9035-2DF8D4CD0446}" srcOrd="1" destOrd="0" presId="urn:microsoft.com/office/officeart/2005/8/layout/process1"/>
    <dgm:cxn modelId="{AC962416-FF04-0744-BAA2-F6694EBBAF74}" srcId="{A29CB8EF-21FA-8C43-B542-B23A88D9C9D2}" destId="{3CB182DB-E1D4-464F-BB39-E55E6BE76AEE}" srcOrd="0" destOrd="0" parTransId="{6A483235-348F-0E49-8004-D733F7C43258}" sibTransId="{B7EE78A8-7336-304C-9142-A3763BA6E099}"/>
    <dgm:cxn modelId="{A51BE53A-3A72-5C4B-9B2B-94723CF29E2E}" srcId="{A29CB8EF-21FA-8C43-B542-B23A88D9C9D2}" destId="{E4BE929C-107E-9C4A-B693-1A0FB35FF4F2}" srcOrd="2" destOrd="0" parTransId="{16B4490B-9AD4-A24C-9A8C-D786C164B662}" sibTransId="{A6C61AE4-C872-D941-A153-23B99EC6E178}"/>
    <dgm:cxn modelId="{B274BBD0-8064-C246-B84B-4A88ABD6A571}" type="presOf" srcId="{657C168C-2987-2B4D-8B05-D740791EAE4E}" destId="{61D27B2F-E480-7847-AB95-8A14A25C0BF4}" srcOrd="0" destOrd="0" presId="urn:microsoft.com/office/officeart/2005/8/layout/process1"/>
    <dgm:cxn modelId="{D70BBA58-1BF2-4B43-BA9D-10D131E8D02B}" type="presOf" srcId="{A29CB8EF-21FA-8C43-B542-B23A88D9C9D2}" destId="{A8DB0DC9-7903-AF4C-99B7-F6A521455D54}" srcOrd="0" destOrd="0" presId="urn:microsoft.com/office/officeart/2005/8/layout/process1"/>
    <dgm:cxn modelId="{7830CFF1-E895-3F4C-A8BD-880EBF3B81C5}" srcId="{A29CB8EF-21FA-8C43-B542-B23A88D9C9D2}" destId="{657C168C-2987-2B4D-8B05-D740791EAE4E}" srcOrd="1" destOrd="0" parTransId="{D04AAC1E-EE04-C94C-A530-9C4219740D83}" sibTransId="{A3BA5BD7-5179-AB49-9A66-854F746B47B3}"/>
    <dgm:cxn modelId="{534BEA98-6736-2145-A589-06618ABAD0BE}" type="presOf" srcId="{A3BA5BD7-5179-AB49-9A66-854F746B47B3}" destId="{4A23CF97-A399-204B-8DC3-3A191E211EC0}" srcOrd="0" destOrd="0" presId="urn:microsoft.com/office/officeart/2005/8/layout/process1"/>
    <dgm:cxn modelId="{B2BA0BA1-B786-A049-B3BA-C01B20F6F207}" type="presParOf" srcId="{A8DB0DC9-7903-AF4C-99B7-F6A521455D54}" destId="{494DDF04-B759-934E-9370-55705D312517}" srcOrd="0" destOrd="0" presId="urn:microsoft.com/office/officeart/2005/8/layout/process1"/>
    <dgm:cxn modelId="{5C02DB24-F48C-3647-A641-1129473AD8E2}" type="presParOf" srcId="{A8DB0DC9-7903-AF4C-99B7-F6A521455D54}" destId="{82A1BF97-B55D-CE44-A1E8-80EA79A60137}" srcOrd="1" destOrd="0" presId="urn:microsoft.com/office/officeart/2005/8/layout/process1"/>
    <dgm:cxn modelId="{F46A8726-BA83-BB4B-AA9A-CFCA8386DC1B}" type="presParOf" srcId="{82A1BF97-B55D-CE44-A1E8-80EA79A60137}" destId="{E5315395-DA36-E441-A0B3-E9449100072C}" srcOrd="0" destOrd="0" presId="urn:microsoft.com/office/officeart/2005/8/layout/process1"/>
    <dgm:cxn modelId="{2053604A-A0F3-8044-913E-3A560A14A663}" type="presParOf" srcId="{A8DB0DC9-7903-AF4C-99B7-F6A521455D54}" destId="{61D27B2F-E480-7847-AB95-8A14A25C0BF4}" srcOrd="2" destOrd="0" presId="urn:microsoft.com/office/officeart/2005/8/layout/process1"/>
    <dgm:cxn modelId="{3BB06495-1105-5447-85BF-FC60659A1389}" type="presParOf" srcId="{A8DB0DC9-7903-AF4C-99B7-F6A521455D54}" destId="{4A23CF97-A399-204B-8DC3-3A191E211EC0}" srcOrd="3" destOrd="0" presId="urn:microsoft.com/office/officeart/2005/8/layout/process1"/>
    <dgm:cxn modelId="{70F24123-644C-FC4F-BB45-67278DD34E79}" type="presParOf" srcId="{4A23CF97-A399-204B-8DC3-3A191E211EC0}" destId="{1BDD0F22-A592-1D43-9035-2DF8D4CD0446}" srcOrd="0" destOrd="0" presId="urn:microsoft.com/office/officeart/2005/8/layout/process1"/>
    <dgm:cxn modelId="{DEBE3CA0-1A01-8B43-BDAB-947F79315FB5}" type="presParOf" srcId="{A8DB0DC9-7903-AF4C-99B7-F6A521455D54}" destId="{4DCCF884-D4A0-DD4A-9396-913B6684EEE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DFC7B2-5225-4275-ABA2-F55DC14CAEA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64B35B-0960-4216-9F61-034ED97510DF}">
      <dgm:prSet phldrT="[Text]" custT="1"/>
      <dgm:spPr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600" b="0" dirty="0" smtClean="0">
              <a:latin typeface="TheSansYotaSC W6 SemiBold" panose="020B0702050302020203" pitchFamily="34" charset="0"/>
            </a:rPr>
            <a:t>WiMAX</a:t>
          </a:r>
          <a:br>
            <a:rPr lang="en-US" sz="2600" b="0" dirty="0" smtClean="0">
              <a:latin typeface="TheSansYotaSC W6 SemiBold" panose="020B0702050302020203" pitchFamily="34" charset="0"/>
            </a:rPr>
          </a:br>
          <a:r>
            <a:rPr lang="en-US" sz="2600" b="0" dirty="0" smtClean="0">
              <a:latin typeface="TheSansYotaSC W6 SemiBold" panose="020B0702050302020203" pitchFamily="34" charset="0"/>
            </a:rPr>
            <a:t>Mobile Broadband</a:t>
          </a:r>
          <a:endParaRPr lang="ru-RU" sz="2600" b="0" dirty="0">
            <a:latin typeface="TheSansYotaSC W6 SemiBold" panose="020B0702050302020203" pitchFamily="34" charset="0"/>
          </a:endParaRPr>
        </a:p>
      </dgm:t>
    </dgm:pt>
    <dgm:pt modelId="{BA4EFD9E-7CCE-412F-9212-8D936C48893C}" type="parTrans" cxnId="{A860076A-40F9-4C65-BADB-EA58ABEA62E6}">
      <dgm:prSet/>
      <dgm:spPr/>
      <dgm:t>
        <a:bodyPr/>
        <a:lstStyle/>
        <a:p>
          <a:endParaRPr lang="ru-RU"/>
        </a:p>
      </dgm:t>
    </dgm:pt>
    <dgm:pt modelId="{7B980107-913B-4E32-A9A5-68AB78A7F69F}" type="sibTrans" cxnId="{A860076A-40F9-4C65-BADB-EA58ABEA62E6}">
      <dgm:prSet/>
      <dgm:spPr/>
      <dgm:t>
        <a:bodyPr/>
        <a:lstStyle/>
        <a:p>
          <a:endParaRPr lang="ru-RU"/>
        </a:p>
      </dgm:t>
    </dgm:pt>
    <dgm:pt modelId="{7F63E683-F22D-4E23-B23D-06078248931E}">
      <dgm:prSet phldrT="[Text]" custT="1"/>
      <dgm:spPr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600" b="0" dirty="0" smtClean="0">
              <a:latin typeface="TheSansYotaSC W6 SemiBold" panose="020B0702050302020203" pitchFamily="34" charset="0"/>
            </a:rPr>
            <a:t>2g / 3G / LTE Data</a:t>
          </a:r>
          <a:br>
            <a:rPr lang="en-US" sz="2600" b="0" dirty="0" smtClean="0">
              <a:latin typeface="TheSansYotaSC W6 SemiBold" panose="020B0702050302020203" pitchFamily="34" charset="0"/>
            </a:rPr>
          </a:br>
          <a:r>
            <a:rPr lang="en-US" sz="2600" b="0" dirty="0" smtClean="0">
              <a:latin typeface="TheSansYotaSC W6 SemiBold" panose="020B0702050302020203" pitchFamily="34" charset="0"/>
            </a:rPr>
            <a:t>+ Voice</a:t>
          </a:r>
          <a:endParaRPr lang="ru-RU" sz="2600" b="0" dirty="0">
            <a:latin typeface="TheSansYotaSC W6 SemiBold" panose="020B0702050302020203" pitchFamily="34" charset="0"/>
          </a:endParaRPr>
        </a:p>
      </dgm:t>
    </dgm:pt>
    <dgm:pt modelId="{68F86648-B8E2-431B-98DD-F13B0F1ECB59}" type="parTrans" cxnId="{FCEBDAD9-05D1-47D2-952B-DCEFF25E652C}">
      <dgm:prSet/>
      <dgm:spPr/>
      <dgm:t>
        <a:bodyPr/>
        <a:lstStyle/>
        <a:p>
          <a:endParaRPr lang="ru-RU"/>
        </a:p>
      </dgm:t>
    </dgm:pt>
    <dgm:pt modelId="{BFB68826-32DD-4B17-985B-7B4E2A86BB6B}" type="sibTrans" cxnId="{FCEBDAD9-05D1-47D2-952B-DCEFF25E652C}">
      <dgm:prSet/>
      <dgm:spPr/>
      <dgm:t>
        <a:bodyPr/>
        <a:lstStyle/>
        <a:p>
          <a:endParaRPr lang="ru-RU"/>
        </a:p>
      </dgm:t>
    </dgm:pt>
    <dgm:pt modelId="{B332D565-8072-42F1-8B49-942546AD46C9}">
      <dgm:prSet custT="1"/>
      <dgm:spPr/>
      <dgm:t>
        <a:bodyPr/>
        <a:lstStyle/>
        <a:p>
          <a:r>
            <a:rPr lang="en-US" sz="2600" b="0" dirty="0" smtClean="0">
              <a:latin typeface="TheSansYotaSC W6 SemiBold" panose="020B0702050302020203" pitchFamily="34" charset="0"/>
            </a:rPr>
            <a:t>LTE</a:t>
          </a:r>
          <a:br>
            <a:rPr lang="en-US" sz="2600" b="0" dirty="0" smtClean="0">
              <a:latin typeface="TheSansYotaSC W6 SemiBold" panose="020B0702050302020203" pitchFamily="34" charset="0"/>
            </a:rPr>
          </a:br>
          <a:r>
            <a:rPr lang="en-US" sz="2600" b="0" dirty="0" smtClean="0">
              <a:latin typeface="TheSansYotaSC W6 SemiBold" panose="020B0702050302020203" pitchFamily="34" charset="0"/>
            </a:rPr>
            <a:t>Mobile Broadband</a:t>
          </a:r>
          <a:endParaRPr lang="ru-RU" sz="2600" b="0" dirty="0">
            <a:latin typeface="TheSansYotaSC W6 SemiBold" panose="020B0702050302020203" pitchFamily="34" charset="0"/>
          </a:endParaRPr>
        </a:p>
      </dgm:t>
    </dgm:pt>
    <dgm:pt modelId="{65E71B77-71D3-439F-90F5-DF8FADB1B172}" type="parTrans" cxnId="{9FF7E3A3-C480-4BCF-A372-86D9091A3624}">
      <dgm:prSet/>
      <dgm:spPr/>
      <dgm:t>
        <a:bodyPr/>
        <a:lstStyle/>
        <a:p>
          <a:endParaRPr lang="ru-RU"/>
        </a:p>
      </dgm:t>
    </dgm:pt>
    <dgm:pt modelId="{609C1846-7BD2-4E78-85D5-FA7EF1B86AC7}" type="sibTrans" cxnId="{9FF7E3A3-C480-4BCF-A372-86D9091A3624}">
      <dgm:prSet/>
      <dgm:spPr/>
      <dgm:t>
        <a:bodyPr/>
        <a:lstStyle/>
        <a:p>
          <a:endParaRPr lang="ru-RU"/>
        </a:p>
      </dgm:t>
    </dgm:pt>
    <dgm:pt modelId="{8E2FE6ED-278A-4629-9665-9B9F550A21DE}" type="pres">
      <dgm:prSet presAssocID="{5CDFC7B2-5225-4275-ABA2-F55DC14CAE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235F1-5D87-447C-B50C-99D5895177A4}" type="pres">
      <dgm:prSet presAssocID="{C364B35B-0960-4216-9F61-034ED97510D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14170-4261-487D-AAC5-E4B0612DCB9C}" type="pres">
      <dgm:prSet presAssocID="{7B980107-913B-4E32-A9A5-68AB78A7F69F}" presName="parTxOnlySpace" presStyleCnt="0"/>
      <dgm:spPr/>
    </dgm:pt>
    <dgm:pt modelId="{2FB152EB-F8B0-4680-A653-67B47ABF5588}" type="pres">
      <dgm:prSet presAssocID="{B332D565-8072-42F1-8B49-942546AD46C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9E065-1A58-4FA0-9DCA-624953AD6F8F}" type="pres">
      <dgm:prSet presAssocID="{609C1846-7BD2-4E78-85D5-FA7EF1B86AC7}" presName="parTxOnlySpace" presStyleCnt="0"/>
      <dgm:spPr/>
    </dgm:pt>
    <dgm:pt modelId="{DBAC14AB-3076-4EF6-BADA-3A0781780D4D}" type="pres">
      <dgm:prSet presAssocID="{7F63E683-F22D-4E23-B23D-06078248931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7BCF4C-8731-4135-AFB3-51474B67ED6B}" type="presOf" srcId="{B332D565-8072-42F1-8B49-942546AD46C9}" destId="{2FB152EB-F8B0-4680-A653-67B47ABF5588}" srcOrd="0" destOrd="0" presId="urn:microsoft.com/office/officeart/2005/8/layout/chevron1"/>
    <dgm:cxn modelId="{9FF7E3A3-C480-4BCF-A372-86D9091A3624}" srcId="{5CDFC7B2-5225-4275-ABA2-F55DC14CAEA4}" destId="{B332D565-8072-42F1-8B49-942546AD46C9}" srcOrd="1" destOrd="0" parTransId="{65E71B77-71D3-439F-90F5-DF8FADB1B172}" sibTransId="{609C1846-7BD2-4E78-85D5-FA7EF1B86AC7}"/>
    <dgm:cxn modelId="{A860076A-40F9-4C65-BADB-EA58ABEA62E6}" srcId="{5CDFC7B2-5225-4275-ABA2-F55DC14CAEA4}" destId="{C364B35B-0960-4216-9F61-034ED97510DF}" srcOrd="0" destOrd="0" parTransId="{BA4EFD9E-7CCE-412F-9212-8D936C48893C}" sibTransId="{7B980107-913B-4E32-A9A5-68AB78A7F69F}"/>
    <dgm:cxn modelId="{FCEBDAD9-05D1-47D2-952B-DCEFF25E652C}" srcId="{5CDFC7B2-5225-4275-ABA2-F55DC14CAEA4}" destId="{7F63E683-F22D-4E23-B23D-06078248931E}" srcOrd="2" destOrd="0" parTransId="{68F86648-B8E2-431B-98DD-F13B0F1ECB59}" sibTransId="{BFB68826-32DD-4B17-985B-7B4E2A86BB6B}"/>
    <dgm:cxn modelId="{4BDD350B-42EF-4458-8E2F-3FF8CAE1B4B5}" type="presOf" srcId="{5CDFC7B2-5225-4275-ABA2-F55DC14CAEA4}" destId="{8E2FE6ED-278A-4629-9665-9B9F550A21DE}" srcOrd="0" destOrd="0" presId="urn:microsoft.com/office/officeart/2005/8/layout/chevron1"/>
    <dgm:cxn modelId="{549F9E71-A2F9-47D5-89F9-6EBE188F71D8}" type="presOf" srcId="{7F63E683-F22D-4E23-B23D-06078248931E}" destId="{DBAC14AB-3076-4EF6-BADA-3A0781780D4D}" srcOrd="0" destOrd="0" presId="urn:microsoft.com/office/officeart/2005/8/layout/chevron1"/>
    <dgm:cxn modelId="{1E046EDE-3A80-40C5-B40E-1934BE1319EE}" type="presOf" srcId="{C364B35B-0960-4216-9F61-034ED97510DF}" destId="{256235F1-5D87-447C-B50C-99D5895177A4}" srcOrd="0" destOrd="0" presId="urn:microsoft.com/office/officeart/2005/8/layout/chevron1"/>
    <dgm:cxn modelId="{C464D0CC-4790-4C71-99C6-A237A428FD9B}" type="presParOf" srcId="{8E2FE6ED-278A-4629-9665-9B9F550A21DE}" destId="{256235F1-5D87-447C-B50C-99D5895177A4}" srcOrd="0" destOrd="0" presId="urn:microsoft.com/office/officeart/2005/8/layout/chevron1"/>
    <dgm:cxn modelId="{B4095BA3-EFD3-4371-B0BA-56434087D2CD}" type="presParOf" srcId="{8E2FE6ED-278A-4629-9665-9B9F550A21DE}" destId="{CF014170-4261-487D-AAC5-E4B0612DCB9C}" srcOrd="1" destOrd="0" presId="urn:microsoft.com/office/officeart/2005/8/layout/chevron1"/>
    <dgm:cxn modelId="{A0620DC7-47ED-40EC-9B83-177612B1370E}" type="presParOf" srcId="{8E2FE6ED-278A-4629-9665-9B9F550A21DE}" destId="{2FB152EB-F8B0-4680-A653-67B47ABF5588}" srcOrd="2" destOrd="0" presId="urn:microsoft.com/office/officeart/2005/8/layout/chevron1"/>
    <dgm:cxn modelId="{CF64F341-55AB-40C9-8746-46CEE1E98AA9}" type="presParOf" srcId="{8E2FE6ED-278A-4629-9665-9B9F550A21DE}" destId="{1F59E065-1A58-4FA0-9DCA-624953AD6F8F}" srcOrd="3" destOrd="0" presId="urn:microsoft.com/office/officeart/2005/8/layout/chevron1"/>
    <dgm:cxn modelId="{079338F4-1E6B-445F-8F42-D4E001FE7C3B}" type="presParOf" srcId="{8E2FE6ED-278A-4629-9665-9B9F550A21DE}" destId="{DBAC14AB-3076-4EF6-BADA-3A0781780D4D}" srcOrd="4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9901CDE-00E9-814D-ADE5-FE775C4956BF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5791FCC-A17A-9748-84F7-DFFA1A486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974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C81F488-9C12-E947-8C5E-1EC9F1E2CFA4}" type="datetime1">
              <a:rPr lang="en-US"/>
              <a:pPr>
                <a:defRPr/>
              </a:pPr>
              <a:t>4/11/2014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11AE203-E490-4A41-8DBE-A9A8C3AF7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85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1AE203-E490-4A41-8DBE-A9A8C3AF7EE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8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1AE203-E490-4A41-8DBE-A9A8C3AF7EE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6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1AE203-E490-4A41-8DBE-A9A8C3AF7EE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0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Поменять</a:t>
            </a:r>
            <a:r>
              <a:rPr lang="ru-RU" baseline="0" dirty="0" smtClean="0"/>
              <a:t> шрифт (увеличить)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1AE203-E490-4A41-8DBE-A9A8C3AF7EE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1AE203-E490-4A41-8DBE-A9A8C3AF7EE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68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animation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1AE203-E490-4A41-8DBE-A9A8C3AF7EE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72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animation + color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1AE203-E490-4A41-8DBE-A9A8C3AF7EE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5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57912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b="1" i="0" spc="-150" baseline="0">
                <a:latin typeface="Arial"/>
                <a:cs typeface="Arial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4000" b="1" i="0" spc="-150">
                <a:latin typeface="Arial"/>
                <a:cs typeface="Arial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4000" b="1" i="0" spc="-150">
                <a:latin typeface="Arial"/>
                <a:cs typeface="Arial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4000" b="1" i="0" spc="-150">
                <a:latin typeface="Arial"/>
                <a:cs typeface="Arial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4000" b="1" i="0" spc="-150"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 / Название / Подготовленно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2768454745"/>
              </p:ext>
            </p:extLst>
          </p:nvPr>
        </p:nvGraphicFramePr>
        <p:xfrm>
          <a:off x="4774208" y="1060376"/>
          <a:ext cx="7704856" cy="782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Круговая диаграмма</a:t>
            </a:r>
            <a:endParaRPr lang="en-GB" dirty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11200" y="2743200"/>
            <a:ext cx="4267200" cy="4953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40000"/>
              <a:buFont typeface="Arial"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ea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GB" dirty="0" smtClean="0"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947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 / Название / Подготовленно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123023403"/>
              </p:ext>
            </p:extLst>
          </p:nvPr>
        </p:nvGraphicFramePr>
        <p:xfrm>
          <a:off x="0" y="2716560"/>
          <a:ext cx="7078464" cy="426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24095578"/>
              </p:ext>
            </p:extLst>
          </p:nvPr>
        </p:nvGraphicFramePr>
        <p:xfrm>
          <a:off x="741760" y="7685112"/>
          <a:ext cx="11521280" cy="11521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/>
                <a:gridCol w="1008112"/>
                <a:gridCol w="1440160"/>
                <a:gridCol w="1440160"/>
                <a:gridCol w="1440160"/>
                <a:gridCol w="1440160"/>
                <a:gridCol w="1440160"/>
                <a:gridCol w="1440160"/>
              </a:tblGrid>
              <a:tr h="288031"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January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February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March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April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May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June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July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Actual 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233 937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253 787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278 732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/>
                        <a:t>300 </a:t>
                      </a:r>
                      <a:r>
                        <a:rPr lang="ru-RU" sz="1400" u="none" strike="noStrike" dirty="0"/>
                        <a:t>417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299 224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294 434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Budget 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233 935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253 785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278 731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317 882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342 736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361 030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/>
                        <a:t>372 652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4261171687"/>
              </p:ext>
            </p:extLst>
          </p:nvPr>
        </p:nvGraphicFramePr>
        <p:xfrm>
          <a:off x="6142360" y="2716560"/>
          <a:ext cx="7078464" cy="426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Линейный график + таблица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896188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 / Название / Подготовленно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graphicFrame>
        <p:nvGraphicFramePr>
          <p:cNvPr id="6" name="Diagram 5"/>
          <p:cNvGraphicFramePr/>
          <p:nvPr userDrawn="1">
            <p:extLst>
              <p:ext uri="{D42A27DB-BD31-4B8C-83A1-F6EECF244321}">
                <p14:modId xmlns:p14="http://schemas.microsoft.com/office/powerpoint/2010/main" val="2460220534"/>
              </p:ext>
            </p:extLst>
          </p:nvPr>
        </p:nvGraphicFramePr>
        <p:xfrm>
          <a:off x="6121400" y="2819400"/>
          <a:ext cx="606425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Пирамида</a:t>
            </a:r>
            <a:endParaRPr lang="en-GB" dirty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11200" y="2743200"/>
            <a:ext cx="4267200" cy="4953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40000"/>
              <a:buFont typeface="Arial"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ea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GB" dirty="0" smtClean="0"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297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 / Название / Подготовленно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graphicFrame>
        <p:nvGraphicFramePr>
          <p:cNvPr id="6" name="Diagram 5"/>
          <p:cNvGraphicFramePr/>
          <p:nvPr userDrawn="1">
            <p:extLst>
              <p:ext uri="{D42A27DB-BD31-4B8C-83A1-F6EECF244321}">
                <p14:modId xmlns:p14="http://schemas.microsoft.com/office/powerpoint/2010/main" val="2103479797"/>
              </p:ext>
            </p:extLst>
          </p:nvPr>
        </p:nvGraphicFramePr>
        <p:xfrm>
          <a:off x="711200" y="2882900"/>
          <a:ext cx="115062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3694088" y="3367608"/>
            <a:ext cx="8239472" cy="714129"/>
          </a:xfrm>
          <a:custGeom>
            <a:avLst/>
            <a:gdLst>
              <a:gd name="T0" fmla="*/ 0 w 5791200"/>
              <a:gd name="T1" fmla="*/ 0 h 4343400"/>
              <a:gd name="T2" fmla="*/ 5791200 w 5791200"/>
              <a:gd name="T3" fmla="*/ 0 h 4343400"/>
              <a:gd name="T4" fmla="*/ 5791200 w 5791200"/>
              <a:gd name="T5" fmla="*/ 4343400 h 4343400"/>
              <a:gd name="T6" fmla="*/ 0 w 5791200"/>
              <a:gd name="T7" fmla="*/ 4343400 h 4343400"/>
              <a:gd name="T8" fmla="*/ 0 w 5791200"/>
              <a:gd name="T9" fmla="*/ 0 h 4343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91200"/>
              <a:gd name="T16" fmla="*/ 0 h 4343400"/>
              <a:gd name="T17" fmla="*/ 5791200 w 5791200"/>
              <a:gd name="T18" fmla="*/ 4343400 h 4343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91200" h="4343400">
                <a:moveTo>
                  <a:pt x="0" y="0"/>
                </a:moveTo>
                <a:lnTo>
                  <a:pt x="5791200" y="0"/>
                </a:lnTo>
                <a:lnTo>
                  <a:pt x="57912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358775" indent="-287338" eaLnBrk="1" hangingPunct="1">
              <a:buFontTx/>
              <a:buChar char="•"/>
            </a:pP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Lorem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ipsum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dolor sit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amet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consectetuer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adipiscing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elit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sed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diam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nonummy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nib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4918" y="5740896"/>
            <a:ext cx="11494963" cy="2088232"/>
            <a:chOff x="5618" y="0"/>
            <a:chExt cx="11494963" cy="1600200"/>
          </a:xfrm>
          <a:solidFill>
            <a:srgbClr val="00B085"/>
          </a:solidFill>
        </p:grpSpPr>
        <p:sp>
          <p:nvSpPr>
            <p:cNvPr id="9" name="Rounded Rectangle 8"/>
            <p:cNvSpPr/>
            <p:nvPr/>
          </p:nvSpPr>
          <p:spPr>
            <a:xfrm>
              <a:off x="5618" y="0"/>
              <a:ext cx="11494963" cy="160020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52486" y="46868"/>
              <a:ext cx="11401227" cy="1506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90000"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i="0" kern="1200" dirty="0" smtClean="0">
                  <a:latin typeface="Arial"/>
                  <a:cs typeface="Arial"/>
                </a:rPr>
                <a:t>Заголовок</a:t>
              </a:r>
              <a:endParaRPr lang="en-US" sz="2400" b="1" i="0" kern="1200" dirty="0">
                <a:latin typeface="Arial"/>
                <a:cs typeface="Arial"/>
              </a:endParaRPr>
            </a:p>
          </p:txBody>
        </p:sp>
      </p:grp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 bwMode="auto">
          <a:xfrm>
            <a:off x="3622080" y="6100936"/>
            <a:ext cx="8239472" cy="864096"/>
          </a:xfrm>
          <a:custGeom>
            <a:avLst/>
            <a:gdLst>
              <a:gd name="T0" fmla="*/ 0 w 5791200"/>
              <a:gd name="T1" fmla="*/ 0 h 4343400"/>
              <a:gd name="T2" fmla="*/ 5791200 w 5791200"/>
              <a:gd name="T3" fmla="*/ 0 h 4343400"/>
              <a:gd name="T4" fmla="*/ 5791200 w 5791200"/>
              <a:gd name="T5" fmla="*/ 4343400 h 4343400"/>
              <a:gd name="T6" fmla="*/ 0 w 5791200"/>
              <a:gd name="T7" fmla="*/ 4343400 h 4343400"/>
              <a:gd name="T8" fmla="*/ 0 w 5791200"/>
              <a:gd name="T9" fmla="*/ 0 h 4343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91200"/>
              <a:gd name="T16" fmla="*/ 0 h 4343400"/>
              <a:gd name="T17" fmla="*/ 5791200 w 5791200"/>
              <a:gd name="T18" fmla="*/ 4343400 h 4343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91200" h="4343400">
                <a:moveTo>
                  <a:pt x="0" y="0"/>
                </a:moveTo>
                <a:lnTo>
                  <a:pt x="5791200" y="0"/>
                </a:lnTo>
                <a:lnTo>
                  <a:pt x="57912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358775" indent="-287338" eaLnBrk="1" hangingPunct="1">
              <a:buFontTx/>
              <a:buChar char="•"/>
            </a:pP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Lorem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ipsum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dolor sit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amet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consectetuer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adipiscing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elit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sed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diam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nonummy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nib</a:t>
            </a:r>
          </a:p>
          <a:p>
            <a:pPr marL="71437" indent="0" eaLnBrk="1" hangingPunct="1"/>
            <a:endParaRPr lang="en-US" sz="1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58775" indent="-287338" eaLnBrk="1" hangingPunct="1">
              <a:buFontTx/>
              <a:buChar char="•"/>
            </a:pP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Lorem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ipsum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dolor sit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amet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consectetuer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adipiscing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elit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sed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diam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nonummy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 nib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5898640" y="4760481"/>
            <a:ext cx="660987" cy="749610"/>
            <a:chOff x="3344524" y="425294"/>
            <a:chExt cx="660987" cy="749610"/>
          </a:xfrm>
        </p:grpSpPr>
        <p:sp>
          <p:nvSpPr>
            <p:cNvPr id="13" name="Right Arrow 12"/>
            <p:cNvSpPr/>
            <p:nvPr/>
          </p:nvSpPr>
          <p:spPr>
            <a:xfrm>
              <a:off x="3344524" y="425294"/>
              <a:ext cx="660987" cy="74961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0">
              <a:schemeClr val="accent1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ight Arrow 4"/>
            <p:cNvSpPr/>
            <p:nvPr/>
          </p:nvSpPr>
          <p:spPr>
            <a:xfrm>
              <a:off x="3344524" y="575216"/>
              <a:ext cx="462691" cy="4497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/>
            </a:p>
          </p:txBody>
        </p:sp>
      </p:grpSp>
      <p:sp>
        <p:nvSpPr>
          <p:cNvPr id="1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Структурная схема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1173160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 / Название / Подготовленно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graphicFrame>
        <p:nvGraphicFramePr>
          <p:cNvPr id="6" name="Diagram 5"/>
          <p:cNvGraphicFramePr/>
          <p:nvPr userDrawn="1">
            <p:extLst>
              <p:ext uri="{D42A27DB-BD31-4B8C-83A1-F6EECF244321}">
                <p14:modId xmlns:p14="http://schemas.microsoft.com/office/powerpoint/2010/main" val="4120162137"/>
              </p:ext>
            </p:extLst>
          </p:nvPr>
        </p:nvGraphicFramePr>
        <p:xfrm>
          <a:off x="711200" y="3733800"/>
          <a:ext cx="115062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Структурная схема</a:t>
            </a:r>
            <a:endParaRPr lang="en-GB" dirty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11200" y="6028928"/>
            <a:ext cx="6655296" cy="2144688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40000"/>
              <a:buFont typeface="Arial"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ea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GB" dirty="0" smtClean="0"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4610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768" y="3581400"/>
            <a:ext cx="5791200" cy="24638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768" y="6134100"/>
            <a:ext cx="5753100" cy="393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45992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670560" y="9284154"/>
            <a:ext cx="8424128" cy="2823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>
          <a:xfrm>
            <a:off x="12034837" y="457200"/>
            <a:ext cx="182563" cy="177800"/>
          </a:xfrm>
          <a:prstGeom prst="rect">
            <a:avLst/>
          </a:prstGeom>
        </p:spPr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956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65877"/>
            <a:ext cx="11704320" cy="17409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151">
                <a:solidFill>
                  <a:srgbClr val="0092D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2"/>
            <a:ext cx="11704320" cy="67998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8"/>
              </a:spcBef>
              <a:buNone/>
              <a:defRPr sz="3151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  <a:lvl2pPr marL="1050371" indent="-450159">
              <a:spcBef>
                <a:spcPts val="0"/>
              </a:spcBef>
              <a:buFont typeface="Arial" pitchFamily="34" charset="0"/>
              <a:buChar char="•"/>
              <a:defRPr sz="2626">
                <a:solidFill>
                  <a:srgbClr val="0092D2"/>
                </a:solidFill>
                <a:latin typeface="Arial" pitchFamily="34" charset="0"/>
                <a:cs typeface="Arial" pitchFamily="34" charset="0"/>
              </a:defRPr>
            </a:lvl2pPr>
            <a:lvl3pPr marL="1500530" indent="-300106">
              <a:spcBef>
                <a:spcPts val="788"/>
              </a:spcBef>
              <a:buFont typeface="Calibri" pitchFamily="34" charset="0"/>
              <a:buChar char="−"/>
              <a:defRPr sz="2363">
                <a:solidFill>
                  <a:srgbClr val="0092D2"/>
                </a:solidFill>
                <a:latin typeface="Arial" pitchFamily="34" charset="0"/>
                <a:cs typeface="Arial" pitchFamily="34" charset="0"/>
              </a:defRPr>
            </a:lvl3pPr>
            <a:lvl4pPr marL="2100743" indent="-300106">
              <a:buFont typeface="Wingdings" pitchFamily="2" charset="2"/>
              <a:buChar char="§"/>
              <a:defRPr sz="1575">
                <a:solidFill>
                  <a:srgbClr val="0092D2"/>
                </a:solidFill>
                <a:latin typeface="Arial" pitchFamily="34" charset="0"/>
                <a:cs typeface="Arial" pitchFamily="34" charset="0"/>
              </a:defRPr>
            </a:lvl4pPr>
            <a:lvl5pPr marL="2700955" indent="-300106">
              <a:buFont typeface="Courier New" pitchFamily="49" charset="0"/>
              <a:buChar char="o"/>
              <a:defRPr sz="1575">
                <a:solidFill>
                  <a:srgbClr val="0092D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7720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57912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85000"/>
              </a:lnSpc>
              <a:buFontTx/>
              <a:buNone/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/Subje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87630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lnSpc>
                <a:spcPct val="80000"/>
              </a:lnSpc>
              <a:buFontTx/>
              <a:buNone/>
              <a:defRPr sz="6000" b="1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7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Typograph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2590800"/>
            <a:ext cx="9829800" cy="1447800"/>
          </a:xfrm>
          <a:prstGeom prst="rect">
            <a:avLst/>
          </a:prstGeom>
        </p:spPr>
        <p:txBody>
          <a:bodyPr lIns="0" rIns="0" bIns="0"/>
          <a:lstStyle>
            <a:lvl1pPr>
              <a:defRPr sz="10000" spc="-300">
                <a:solidFill>
                  <a:schemeClr val="accent3"/>
                </a:solidFill>
              </a:defRPr>
            </a:lvl1pPr>
          </a:lstStyle>
          <a:p>
            <a:r>
              <a:rPr lang="en-GB" dirty="0" smtClean="0"/>
              <a:t>Insert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3657600"/>
            <a:ext cx="9829800" cy="1447800"/>
          </a:xfrm>
          <a:prstGeom prst="rect">
            <a:avLst/>
          </a:prstGeom>
        </p:spPr>
        <p:txBody>
          <a:bodyPr vert="horz" lIns="0" tIns="0" rIns="0" bIns="0" anchor="t"/>
          <a:lstStyle>
            <a:lvl1pPr marL="0">
              <a:lnSpc>
                <a:spcPct val="100000"/>
              </a:lnSpc>
              <a:spcBef>
                <a:spcPts val="0"/>
              </a:spcBef>
              <a:defRPr sz="10000" b="1" i="0" spc="-3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Text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953000"/>
            <a:ext cx="9829800" cy="1447800"/>
          </a:xfrm>
          <a:prstGeom prst="rect">
            <a:avLst/>
          </a:prstGeom>
        </p:spPr>
        <p:txBody>
          <a:bodyPr vert="horz" lIns="0" tIns="0" rIns="0" bIns="0" anchor="t"/>
          <a:lstStyle>
            <a:lvl1pPr marL="0">
              <a:lnSpc>
                <a:spcPct val="100000"/>
              </a:lnSpc>
              <a:spcBef>
                <a:spcPts val="0"/>
              </a:spcBef>
              <a:defRPr sz="10000" b="1" i="0" spc="-3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Here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57912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85000"/>
              </a:lnSpc>
              <a:buFontTx/>
              <a:buNone/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2465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/Subje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87630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lnSpc>
                <a:spcPct val="80000"/>
              </a:lnSpc>
              <a:buFontTx/>
              <a:buNone/>
              <a:defRPr sz="6000" b="1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684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14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57912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85000"/>
              </a:lnSpc>
              <a:buFontTx/>
              <a:buNone/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5231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/Subje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87630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lnSpc>
                <a:spcPct val="80000"/>
              </a:lnSpc>
              <a:buFontTx/>
              <a:buNone/>
              <a:defRPr sz="6000" b="1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2384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57912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85000"/>
              </a:lnSpc>
              <a:buFontTx/>
              <a:buNone/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5231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/Subje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87630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lnSpc>
                <a:spcPct val="80000"/>
              </a:lnSpc>
              <a:buFontTx/>
              <a:buNone/>
              <a:defRPr sz="6000" b="1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2384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737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6096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1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1200" y="3581400"/>
            <a:ext cx="5791200" cy="4343400"/>
          </a:xfrm>
          <a:custGeom>
            <a:avLst/>
            <a:gdLst>
              <a:gd name="connsiteX0" fmla="*/ 0 w 5791200"/>
              <a:gd name="connsiteY0" fmla="*/ 0 h 4343400"/>
              <a:gd name="connsiteX1" fmla="*/ 5791200 w 5791200"/>
              <a:gd name="connsiteY1" fmla="*/ 0 h 4343400"/>
              <a:gd name="connsiteX2" fmla="*/ 5791200 w 5791200"/>
              <a:gd name="connsiteY2" fmla="*/ 4343400 h 4343400"/>
              <a:gd name="connsiteX3" fmla="*/ 0 w 5791200"/>
              <a:gd name="connsiteY3" fmla="*/ 4343400 h 4343400"/>
              <a:gd name="connsiteX4" fmla="*/ 0 w 57912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4343400">
                <a:moveTo>
                  <a:pt x="0" y="0"/>
                </a:moveTo>
                <a:lnTo>
                  <a:pt x="5791200" y="0"/>
                </a:lnTo>
                <a:lnTo>
                  <a:pt x="57912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0" tIns="0" rIns="0" bIns="0" anchor="t"/>
          <a:lstStyle>
            <a:lvl1pPr marL="360000" indent="-288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/>
              <a:buChar char="•"/>
              <a:defRPr sz="1800" baseline="0">
                <a:latin typeface="Arial"/>
                <a:cs typeface="Arial"/>
              </a:defRPr>
            </a:lvl1pPr>
            <a:lvl2pPr marL="360000" indent="-288000">
              <a:lnSpc>
                <a:spcPct val="150000"/>
              </a:lnSpc>
              <a:buClr>
                <a:schemeClr val="tx1"/>
              </a:buClr>
              <a:buSzPct val="150000"/>
              <a:buFont typeface="Arial"/>
              <a:buChar char="•"/>
              <a:defRPr sz="1800" baseline="0">
                <a:latin typeface="Arial"/>
                <a:cs typeface="Arial"/>
              </a:defRPr>
            </a:lvl2pPr>
            <a:lvl3pPr marL="360000" indent="-288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/>
              <a:buChar char="•"/>
              <a:defRPr sz="1800" baseline="0">
                <a:latin typeface="Arial"/>
                <a:cs typeface="Arial"/>
              </a:defRPr>
            </a:lvl3pPr>
            <a:lvl4pPr marL="360000" indent="-28800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/>
              <a:buChar char="•"/>
              <a:defRPr sz="1800" baseline="0">
                <a:latin typeface="Arial"/>
                <a:cs typeface="Arial"/>
              </a:defRPr>
            </a:lvl4pPr>
            <a:lvl5pPr marL="360000" indent="-2880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150000"/>
              <a:buFont typeface="Arial"/>
              <a:buChar char="•"/>
              <a:defRPr sz="1800" baseline="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9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B3C3B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57912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85000"/>
              </a:lnSpc>
              <a:buFontTx/>
              <a:buNone/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25231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/Subje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87630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lnSpc>
                <a:spcPct val="80000"/>
              </a:lnSpc>
              <a:buFontTx/>
              <a:buNone/>
              <a:defRPr sz="6000" b="1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238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534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/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57912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85000"/>
              </a:lnSpc>
              <a:buFontTx/>
              <a:buNone/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 algn="l">
              <a:lnSpc>
                <a:spcPct val="85000"/>
              </a:lnSpc>
              <a:defRPr sz="4000" b="1" i="0" u="none" spc="-150" baseline="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25231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/Subjec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2743200"/>
            <a:ext cx="8763000" cy="47244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lnSpc>
                <a:spcPct val="80000"/>
              </a:lnSpc>
              <a:buFontTx/>
              <a:buNone/>
              <a:defRPr sz="6000" b="1" i="0" spc="-1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2384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26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 Points with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1524000"/>
            <a:ext cx="116586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 (transition effect)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5791200" cy="6096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1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1200" y="3581400"/>
            <a:ext cx="5791200" cy="4343400"/>
          </a:xfrm>
          <a:custGeom>
            <a:avLst/>
            <a:gdLst>
              <a:gd name="connsiteX0" fmla="*/ 0 w 5791200"/>
              <a:gd name="connsiteY0" fmla="*/ 0 h 4343400"/>
              <a:gd name="connsiteX1" fmla="*/ 5791200 w 5791200"/>
              <a:gd name="connsiteY1" fmla="*/ 0 h 4343400"/>
              <a:gd name="connsiteX2" fmla="*/ 5791200 w 5791200"/>
              <a:gd name="connsiteY2" fmla="*/ 4343400 h 4343400"/>
              <a:gd name="connsiteX3" fmla="*/ 0 w 5791200"/>
              <a:gd name="connsiteY3" fmla="*/ 4343400 h 4343400"/>
              <a:gd name="connsiteX4" fmla="*/ 0 w 57912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200" h="4343400">
                <a:moveTo>
                  <a:pt x="0" y="0"/>
                </a:moveTo>
                <a:lnTo>
                  <a:pt x="5791200" y="0"/>
                </a:lnTo>
                <a:lnTo>
                  <a:pt x="57912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0" tIns="0" rIns="0" bIns="0" anchor="t">
            <a:normAutofit/>
          </a:bodyPr>
          <a:lstStyle>
            <a:lvl1pPr marL="357750" indent="-285750">
              <a:lnSpc>
                <a:spcPct val="100000"/>
              </a:lnSpc>
              <a:spcBef>
                <a:spcPts val="1200"/>
              </a:spcBef>
              <a:buClrTx/>
              <a:buSzPct val="150000"/>
              <a:buFont typeface="Arial"/>
              <a:buChar char="•"/>
              <a:defRPr sz="1800" baseline="0"/>
            </a:lvl1pPr>
            <a:lvl2pPr marL="357750" indent="-285750">
              <a:lnSpc>
                <a:spcPct val="150000"/>
              </a:lnSpc>
              <a:buClrTx/>
              <a:buSzPct val="150000"/>
              <a:buFont typeface="Arial"/>
              <a:buChar char="•"/>
              <a:defRPr sz="1800" baseline="0"/>
            </a:lvl2pPr>
            <a:lvl3pPr marL="357750" indent="-285750">
              <a:lnSpc>
                <a:spcPct val="100000"/>
              </a:lnSpc>
              <a:spcBef>
                <a:spcPts val="1200"/>
              </a:spcBef>
              <a:buClrTx/>
              <a:buSzPct val="150000"/>
              <a:buFont typeface="Arial"/>
              <a:buChar char="•"/>
              <a:defRPr sz="1800" baseline="0"/>
            </a:lvl3pPr>
            <a:lvl4pPr marL="357750" indent="-285750">
              <a:lnSpc>
                <a:spcPct val="100000"/>
              </a:lnSpc>
              <a:spcBef>
                <a:spcPts val="1200"/>
              </a:spcBef>
              <a:buClrTx/>
              <a:buSzPct val="150000"/>
              <a:buFont typeface="Arial"/>
              <a:buChar char="•"/>
              <a:defRPr sz="1800" baseline="0"/>
            </a:lvl4pPr>
            <a:lvl5pPr marL="360000" indent="-2880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150000"/>
              <a:buFont typeface="Arial"/>
              <a:buChar char="•"/>
              <a:defRPr sz="1800" baseline="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7664" y="3004592"/>
            <a:ext cx="6400800" cy="4464496"/>
          </a:xfrm>
          <a:prstGeom prst="rect">
            <a:avLst/>
          </a:prstGeom>
        </p:spPr>
        <p:txBody>
          <a:bodyPr vert="horz" wrap="square" lIns="0" tIns="0" rIns="0" bIns="0" numCol="1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40000"/>
              <a:buFont typeface="Arial"/>
              <a:buNone/>
              <a:defRPr sz="1800" b="0"/>
            </a:lvl1pPr>
          </a:lstStyle>
          <a:p>
            <a:pPr marL="731520" indent="-713232" eaLnBrk="1" hangingPunct="1">
              <a:spcAft>
                <a:spcPts val="4200"/>
              </a:spcAft>
              <a:buClrTx/>
              <a:buSzPct val="220000"/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ipsum</a:t>
            </a:r>
            <a:r>
              <a:rPr lang="en-US" dirty="0" smtClean="0">
                <a:latin typeface="Arial"/>
                <a:cs typeface="Arial"/>
              </a:rPr>
              <a:t> dolor sit </a:t>
            </a:r>
            <a:r>
              <a:rPr lang="en-US" dirty="0" err="1" smtClean="0">
                <a:latin typeface="Arial"/>
                <a:cs typeface="Arial"/>
              </a:rPr>
              <a:t>amet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consectetuer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adipiscing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elit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sed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diam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nonummy</a:t>
            </a:r>
            <a:r>
              <a:rPr lang="en-US" dirty="0" smtClean="0">
                <a:latin typeface="Arial"/>
                <a:cs typeface="Arial"/>
              </a:rPr>
              <a:t> nib</a:t>
            </a:r>
          </a:p>
          <a:p>
            <a:pPr marL="731520" indent="-713232" eaLnBrk="1" hangingPunct="1">
              <a:spcAft>
                <a:spcPts val="3600"/>
              </a:spcAft>
              <a:buClrTx/>
              <a:buSzPct val="220000"/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ipsum</a:t>
            </a:r>
            <a:r>
              <a:rPr lang="en-US" dirty="0" smtClean="0">
                <a:latin typeface="Arial"/>
                <a:cs typeface="Arial"/>
              </a:rPr>
              <a:t> dolor sit </a:t>
            </a:r>
            <a:r>
              <a:rPr lang="en-US" dirty="0" err="1" smtClean="0">
                <a:latin typeface="Arial"/>
                <a:cs typeface="Arial"/>
              </a:rPr>
              <a:t>amet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consectetuer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adipiscing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elit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sed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diam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nonummy</a:t>
            </a:r>
            <a:r>
              <a:rPr lang="en-US" dirty="0" smtClean="0">
                <a:latin typeface="Arial"/>
                <a:cs typeface="Arial"/>
              </a:rPr>
              <a:t> nib</a:t>
            </a:r>
          </a:p>
          <a:p>
            <a:pPr marL="731520" indent="-713232" eaLnBrk="1" hangingPunct="1">
              <a:spcAft>
                <a:spcPts val="3600"/>
              </a:spcAft>
              <a:buClrTx/>
              <a:buSzPct val="220000"/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ipsum</a:t>
            </a:r>
            <a:r>
              <a:rPr lang="en-US" dirty="0" smtClean="0">
                <a:latin typeface="Arial"/>
                <a:cs typeface="Arial"/>
              </a:rPr>
              <a:t> dolor sit </a:t>
            </a:r>
            <a:r>
              <a:rPr lang="en-US" dirty="0" err="1" smtClean="0">
                <a:latin typeface="Arial"/>
                <a:cs typeface="Arial"/>
              </a:rPr>
              <a:t>amet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consectetuer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adipiscing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elit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sed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diam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nonummy</a:t>
            </a:r>
            <a:r>
              <a:rPr lang="en-US" dirty="0" smtClean="0">
                <a:latin typeface="Arial"/>
                <a:cs typeface="Arial"/>
              </a:rPr>
              <a:t> nib</a:t>
            </a:r>
          </a:p>
          <a:p>
            <a:pPr marL="731520" indent="-713232" eaLnBrk="1" hangingPunct="1">
              <a:spcAft>
                <a:spcPts val="3600"/>
              </a:spcAft>
              <a:buClrTx/>
              <a:buSzPct val="220000"/>
              <a:buFont typeface="+mj-lt"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Lorem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ipsum</a:t>
            </a:r>
            <a:r>
              <a:rPr lang="en-US" dirty="0" smtClean="0">
                <a:latin typeface="Arial"/>
                <a:cs typeface="Arial"/>
              </a:rPr>
              <a:t> dolor sit </a:t>
            </a:r>
            <a:r>
              <a:rPr lang="en-US" dirty="0" err="1" smtClean="0">
                <a:latin typeface="Arial"/>
                <a:cs typeface="Arial"/>
              </a:rPr>
              <a:t>amet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consectetuer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adipiscing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elit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sed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diam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nonummy</a:t>
            </a:r>
            <a:r>
              <a:rPr lang="en-US" dirty="0" smtClean="0">
                <a:latin typeface="Arial"/>
                <a:cs typeface="Arial"/>
              </a:rPr>
              <a:t> nib</a:t>
            </a:r>
          </a:p>
          <a:p>
            <a:pPr indent="-621792" eaLnBrk="1" hangingPunct="1">
              <a:spcAft>
                <a:spcPts val="3600"/>
              </a:spcAft>
              <a:buClrTx/>
              <a:buSzPct val="220000"/>
              <a:buFont typeface="+mj-lt"/>
              <a:buAutoNum type="arabicPeriod"/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9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B3C3B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 err="1" smtClean="0"/>
              <a:t>Имя</a:t>
            </a:r>
            <a:r>
              <a:rPr lang="en-US" dirty="0" smtClean="0"/>
              <a:t> / </a:t>
            </a:r>
            <a:r>
              <a:rPr lang="en-US" dirty="0" err="1" smtClean="0"/>
              <a:t>Название</a:t>
            </a:r>
            <a:r>
              <a:rPr lang="en-US" dirty="0" smtClean="0"/>
              <a:t> / </a:t>
            </a:r>
            <a:r>
              <a:rPr lang="en-US" dirty="0" err="1" smtClean="0"/>
              <a:t>Подготовленно</a:t>
            </a:r>
            <a:r>
              <a:rPr lang="en-US" dirty="0" smtClean="0"/>
              <a:t> Yota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Body Ccopy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2743200"/>
            <a:ext cx="4267200" cy="4953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40000"/>
              <a:buFont typeface="Arial"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 </a:t>
            </a:r>
            <a:r>
              <a:rPr lang="en-US" dirty="0" err="1" smtClean="0"/>
              <a:t>euismod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wisi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</a:t>
            </a:r>
            <a:r>
              <a:rPr lang="en-US" dirty="0" err="1" smtClean="0"/>
              <a:t>exerci</a:t>
            </a:r>
            <a:r>
              <a:rPr lang="en-US" dirty="0" smtClean="0"/>
              <a:t> </a:t>
            </a:r>
            <a:r>
              <a:rPr lang="en-US" dirty="0" err="1" smtClean="0"/>
              <a:t>tation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lobortis</a:t>
            </a:r>
            <a:r>
              <a:rPr lang="en-US" dirty="0" smtClean="0"/>
              <a:t> </a:t>
            </a:r>
            <a:r>
              <a:rPr lang="en-US" dirty="0" err="1" smtClean="0"/>
              <a:t>nisl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ea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GB" dirty="0" smtClean="0">
              <a:sym typeface="Helvetica" charset="0"/>
            </a:endParaRPr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5359400" y="2743200"/>
            <a:ext cx="6858000" cy="4953000"/>
          </a:xfrm>
          <a:prstGeom prst="rect">
            <a:avLst/>
          </a:prstGeom>
        </p:spPr>
        <p:txBody>
          <a:bodyPr vert="horz" lIns="0" tIns="0" rIns="0" bIns="0"/>
          <a:lstStyle/>
          <a:p>
            <a:pPr lvl="0"/>
            <a:endParaRPr lang="en-US" noProof="0" smtClean="0">
              <a:sym typeface="Helvetica" charset="0"/>
            </a:endParaRPr>
          </a:p>
        </p:txBody>
      </p:sp>
      <p:sp>
        <p:nvSpPr>
          <p:cNvPr id="9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B3C3B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 err="1" smtClean="0"/>
              <a:t>Имя</a:t>
            </a:r>
            <a:r>
              <a:rPr lang="en-US" dirty="0" smtClean="0"/>
              <a:t> / </a:t>
            </a:r>
            <a:r>
              <a:rPr lang="en-US" dirty="0" err="1" smtClean="0"/>
              <a:t>Название</a:t>
            </a:r>
            <a:r>
              <a:rPr lang="en-US" dirty="0" smtClean="0"/>
              <a:t> / </a:t>
            </a:r>
            <a:r>
              <a:rPr lang="en-US" dirty="0" err="1" smtClean="0"/>
              <a:t>Подготовленно</a:t>
            </a:r>
            <a:r>
              <a:rPr lang="en-US" dirty="0" smtClean="0"/>
              <a:t> Yota 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Body Copy and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1200" y="2743200"/>
            <a:ext cx="3657600" cy="54102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 algn="l">
              <a:buFontTx/>
              <a:buNone/>
              <a:defRPr sz="1800" b="0">
                <a:latin typeface="Arial"/>
                <a:cs typeface="Arial"/>
              </a:defRPr>
            </a:lvl1pPr>
          </a:lstStyle>
          <a:p>
            <a:pPr lvl="0"/>
            <a:r>
              <a:rPr lang="en-GB" dirty="0" smtClean="0">
                <a:sym typeface="Helvetica" charset="0"/>
              </a:rPr>
              <a:t>Click to edit Master text styles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902200" y="2743200"/>
            <a:ext cx="7315200" cy="54102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 / Название / Подготовленно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Диаграмма</a:t>
            </a:r>
            <a:endParaRPr lang="en-GB" dirty="0" smtClean="0"/>
          </a:p>
        </p:txBody>
      </p:sp>
      <p:graphicFrame>
        <p:nvGraphicFramePr>
          <p:cNvPr id="9" name="Chart 8"/>
          <p:cNvGraphicFramePr/>
          <p:nvPr userDrawn="1">
            <p:extLst>
              <p:ext uri="{D42A27DB-BD31-4B8C-83A1-F6EECF244321}">
                <p14:modId xmlns:p14="http://schemas.microsoft.com/office/powerpoint/2010/main" val="457600512"/>
              </p:ext>
            </p:extLst>
          </p:nvPr>
        </p:nvGraphicFramePr>
        <p:xfrm>
          <a:off x="525737" y="2860576"/>
          <a:ext cx="11665295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86454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 / Название / Подготовленно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1397554"/>
              </p:ext>
            </p:extLst>
          </p:nvPr>
        </p:nvGraphicFramePr>
        <p:xfrm>
          <a:off x="741760" y="2788568"/>
          <a:ext cx="11521280" cy="24482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2208"/>
                <a:gridCol w="1008112"/>
                <a:gridCol w="1440160"/>
                <a:gridCol w="1440160"/>
                <a:gridCol w="1440160"/>
                <a:gridCol w="1440160"/>
                <a:gridCol w="1440160"/>
                <a:gridCol w="1440160"/>
              </a:tblGrid>
              <a:tr h="288031"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January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February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March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April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May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June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</a:rPr>
                        <a:t>July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latin typeface="Calibri"/>
                      </a:endParaRPr>
                    </a:p>
                  </a:txBody>
                  <a:tcPr marL="72000" marR="72000" marT="0" marB="0" anchor="ctr">
                    <a:solidFill>
                      <a:schemeClr val="accent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latin typeface="Arial"/>
                          <a:cs typeface="Arial"/>
                        </a:rPr>
                        <a:t>Actual 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233 937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253 787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278 732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latin typeface="Arial"/>
                          <a:cs typeface="Arial"/>
                        </a:rPr>
                        <a:t>300 </a:t>
                      </a:r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417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299 224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294 434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latin typeface="Arial"/>
                          <a:cs typeface="Arial"/>
                        </a:rPr>
                        <a:t>Budget 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233 935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253 785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278 731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317 882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342 736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361 030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372 652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latin typeface="Arial"/>
                          <a:cs typeface="Arial"/>
                        </a:rPr>
                        <a:t>Actual 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233 937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253 787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278 732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latin typeface="Arial"/>
                          <a:cs typeface="Arial"/>
                        </a:rPr>
                        <a:t>300 </a:t>
                      </a:r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417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299 224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294 434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latin typeface="Arial"/>
                          <a:cs typeface="Arial"/>
                        </a:rPr>
                        <a:t>Budget 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233 935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 smtClean="0">
                          <a:latin typeface="Arial"/>
                          <a:cs typeface="Arial"/>
                        </a:rPr>
                        <a:t>253 </a:t>
                      </a:r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785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278 731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317 882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342 736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361 030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u="none" strike="noStrike" dirty="0">
                          <a:latin typeface="Arial"/>
                          <a:cs typeface="Arial"/>
                        </a:rPr>
                        <a:t>372 652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latin typeface="Arial"/>
                          <a:cs typeface="Arial"/>
                        </a:rPr>
                        <a:t>Actual Revenue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latin typeface="Arial"/>
                          <a:cs typeface="Arial"/>
                        </a:rPr>
                        <a:t>233 937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latin typeface="Arial"/>
                          <a:cs typeface="Arial"/>
                        </a:rPr>
                        <a:t>253 787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latin typeface="Arial"/>
                          <a:cs typeface="Arial"/>
                        </a:rPr>
                        <a:t>278 732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latin typeface="Arial"/>
                          <a:cs typeface="Arial"/>
                        </a:rPr>
                        <a:t>300 </a:t>
                      </a:r>
                      <a:r>
                        <a:rPr lang="ru-RU" sz="1400" b="1" i="0" u="none" strike="noStrike" dirty="0">
                          <a:latin typeface="Arial"/>
                          <a:cs typeface="Arial"/>
                        </a:rPr>
                        <a:t>417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latin typeface="Arial"/>
                          <a:cs typeface="Arial"/>
                        </a:rPr>
                        <a:t>299 224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latin typeface="Arial"/>
                          <a:cs typeface="Arial"/>
                        </a:rPr>
                        <a:t>294 434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1200" y="1524000"/>
            <a:ext cx="11506200" cy="762000"/>
          </a:xfrm>
          <a:prstGeom prst="rect">
            <a:avLst/>
          </a:prstGeom>
        </p:spPr>
        <p:txBody>
          <a:bodyPr vert="horz" wrap="square" lIns="0" tIns="0" rIns="0" bIns="0" numCol="1" anchor="t" anchorCtr="0">
            <a:noAutofit/>
          </a:bodyPr>
          <a:lstStyle>
            <a:lvl1pPr marL="0">
              <a:buFontTx/>
              <a:buNone/>
              <a:defRPr sz="4000" b="1" i="0" spc="-15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Таблица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489754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y-01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68"/>
            <a:ext cx="13004800" cy="9789468"/>
          </a:xfrm>
          <a:prstGeom prst="rect">
            <a:avLst/>
          </a:prstGeom>
        </p:spPr>
      </p:pic>
      <p:pic>
        <p:nvPicPr>
          <p:cNvPr id="3075" name="Picture 2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7493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120015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B3C3B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0560" y="9284154"/>
            <a:ext cx="8424128" cy="2823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10" r:id="rId4"/>
    <p:sldLayoutId id="2147483801" r:id="rId5"/>
    <p:sldLayoutId id="2147483802" r:id="rId6"/>
    <p:sldLayoutId id="2147483811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41" r:id="rId15"/>
    <p:sldLayoutId id="2147483840" r:id="rId16"/>
    <p:sldLayoutId id="2147483842" r:id="rId17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9752" y="9284154"/>
            <a:ext cx="8424936" cy="273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23241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92202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0015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39" r:id="rId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9752" y="9284154"/>
            <a:ext cx="8424936" cy="273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23241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92202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7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0015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4919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34" r:id="rId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9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9752" y="9284154"/>
            <a:ext cx="8424936" cy="273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6600" y="23241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66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6600" y="92202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20015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252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28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9752" y="9284154"/>
            <a:ext cx="8424936" cy="273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23241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92202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0015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252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38" r:id="rId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B0B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9752" y="9284154"/>
            <a:ext cx="8424936" cy="273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23241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92202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0015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252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36" r:id="rId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C21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37" y="457200"/>
            <a:ext cx="182563" cy="17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/>
                <a:ea typeface="Helvetica" charset="0"/>
                <a:cs typeface="Arial"/>
                <a:sym typeface="Helvetica" charset="0"/>
              </a:defRPr>
            </a:lvl1pPr>
          </a:lstStyle>
          <a:p>
            <a:fld id="{84C5E22E-1B3E-3A4C-A140-410F93242C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69753" y="412304"/>
            <a:ext cx="1008112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09/12/12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9752" y="9284154"/>
            <a:ext cx="8424936" cy="273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C3C3B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Имя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Название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/ </a:t>
            </a:r>
            <a:r>
              <a:rPr lang="en-US" dirty="0" err="1" smtClean="0">
                <a:solidFill>
                  <a:schemeClr val="tx1"/>
                </a:solidFill>
                <a:ea typeface="Helvetica" charset="0"/>
                <a:sym typeface="Helvetica" charset="0"/>
              </a:rPr>
              <a:t>Подготовленно</a:t>
            </a:r>
            <a:r>
              <a:rPr lang="en-US" dirty="0" smtClean="0">
                <a:solidFill>
                  <a:schemeClr val="tx1"/>
                </a:solidFill>
                <a:ea typeface="Helvetica" charset="0"/>
                <a:sym typeface="Helvetica" charset="0"/>
              </a:rPr>
              <a:t> Yota </a:t>
            </a:r>
            <a:endParaRPr lang="en-US" dirty="0">
              <a:solidFill>
                <a:schemeClr val="tx1"/>
              </a:solidFill>
              <a:ea typeface="Helvetica" charset="0"/>
              <a:sym typeface="Helvetica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23241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6600" y="92202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2001500" y="304800"/>
            <a:ext cx="228600" cy="3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252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37" r:id="rId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6000" b="1">
          <a:solidFill>
            <a:srgbClr val="3B3C3B"/>
          </a:solidFill>
          <a:latin typeface="Helvetica" charset="0"/>
          <a:ea typeface="ヒラギノ角ゴ ProN W6" charset="-128"/>
          <a:cs typeface="ヒラギノ角ゴ ProN W6" charset="-128"/>
          <a:sym typeface="Helvetica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rgbClr val="3B3C3B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9300" y="8189168"/>
            <a:ext cx="9569524" cy="1080120"/>
          </a:xfrm>
        </p:spPr>
        <p:txBody>
          <a:bodyPr/>
          <a:lstStyle/>
          <a:p>
            <a:r>
              <a:rPr lang="en-US" sz="2800" b="1" dirty="0" smtClean="0">
                <a:latin typeface="TheSerifYota W2 ExtraLight" panose="020A0203050302020204" pitchFamily="18" charset="0"/>
              </a:rPr>
              <a:t>Sergey Malygin</a:t>
            </a:r>
          </a:p>
          <a:p>
            <a:r>
              <a:rPr lang="en-US" sz="2800" b="1" dirty="0" smtClean="0">
                <a:latin typeface="TheSerifYota W2 ExtraLight" panose="020A0203050302020204" pitchFamily="18" charset="0"/>
              </a:rPr>
              <a:t>Director, Program Management</a:t>
            </a:r>
            <a:r>
              <a:rPr lang="en-US" sz="2800" b="1" dirty="0">
                <a:latin typeface="TheSerifYota W2 ExtraLight" panose="020A0203050302020204" pitchFamily="18" charset="0"/>
              </a:rPr>
              <a:t> </a:t>
            </a:r>
            <a:r>
              <a:rPr lang="en-US" sz="2800" b="1" dirty="0" smtClean="0">
                <a:latin typeface="TheSerifYota W2 ExtraLight" panose="020A0203050302020204" pitchFamily="18" charset="0"/>
              </a:rPr>
              <a:t>&amp; Solution Delivery</a:t>
            </a:r>
            <a:endParaRPr lang="ru-RU" sz="2800" b="1" dirty="0">
              <a:latin typeface="TheSerifYota W2 ExtraLight" panose="020A020305030202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41760" y="4156720"/>
            <a:ext cx="9289032" cy="6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 spc="-150">
                <a:solidFill>
                  <a:srgbClr val="3B3C3B"/>
                </a:solidFill>
                <a:latin typeface="Arial"/>
                <a:ea typeface="+mj-ea"/>
                <a:cs typeface="Arial"/>
                <a:sym typeface="Helvetica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6000" b="1">
                <a:solidFill>
                  <a:srgbClr val="3B3C3B"/>
                </a:solidFill>
                <a:latin typeface="Helvetica" charset="0"/>
                <a:ea typeface="ヒラギノ角ゴ ProN W6" charset="-128"/>
                <a:cs typeface="ヒラギノ角ゴ ProN W6" charset="-128"/>
                <a:sym typeface="Helvetica" charset="0"/>
              </a:defRPr>
            </a:lvl9pPr>
          </a:lstStyle>
          <a:p>
            <a:pPr eaLnBrk="1" hangingPunct="1"/>
            <a:r>
              <a:rPr lang="en-US" sz="5400" kern="0" dirty="0">
                <a:solidFill>
                  <a:schemeClr val="accent1"/>
                </a:solidFill>
                <a:latin typeface="TheSerifYota W8 ExtraBold" panose="020A0903050302020204" pitchFamily="18" charset="0"/>
              </a:rPr>
              <a:t>Creating End to End Policy </a:t>
            </a:r>
            <a:r>
              <a:rPr lang="en-US" sz="5400" kern="0" dirty="0" smtClean="0">
                <a:solidFill>
                  <a:schemeClr val="accent1"/>
                </a:solidFill>
                <a:latin typeface="TheSerifYota W8 ExtraBold" panose="020A0903050302020204" pitchFamily="18" charset="0"/>
              </a:rPr>
              <a:t>with </a:t>
            </a:r>
            <a:r>
              <a:rPr lang="en-US" sz="5400" kern="0" dirty="0">
                <a:solidFill>
                  <a:schemeClr val="accent1"/>
                </a:solidFill>
                <a:latin typeface="TheSerifYota W8 ExtraBold" panose="020A0903050302020204" pitchFamily="18" charset="0"/>
              </a:rPr>
              <a:t>Flexible Policy Engine</a:t>
            </a:r>
            <a:endParaRPr lang="en-US" sz="5400" kern="0" dirty="0" smtClean="0">
              <a:solidFill>
                <a:schemeClr val="accent1"/>
              </a:solidFill>
              <a:latin typeface="TheSerifYota W8 ExtraBold" panose="020A0903050302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9752" y="5609074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eaLnBrk="1" hangingPunct="1"/>
            <a:r>
              <a:rPr lang="en-US" sz="40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YOTA</a:t>
            </a:r>
            <a:endParaRPr lang="ru-RU" sz="40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pic>
        <p:nvPicPr>
          <p:cNvPr id="7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960" y="-19744"/>
            <a:ext cx="1032948" cy="137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1677864" y="5524872"/>
            <a:ext cx="3312368" cy="3105792"/>
          </a:xfrm>
          <a:custGeom>
            <a:avLst/>
            <a:gdLst>
              <a:gd name="connsiteX0" fmla="*/ 1911572 w 2693098"/>
              <a:gd name="connsiteY0" fmla="*/ 429383 h 2693098"/>
              <a:gd name="connsiteX1" fmla="*/ 2121053 w 2693098"/>
              <a:gd name="connsiteY1" fmla="*/ 253599 h 2693098"/>
              <a:gd name="connsiteX2" fmla="*/ 2288403 w 2693098"/>
              <a:gd name="connsiteY2" fmla="*/ 394023 h 2693098"/>
              <a:gd name="connsiteX3" fmla="*/ 2151666 w 2693098"/>
              <a:gd name="connsiteY3" fmla="*/ 630845 h 2693098"/>
              <a:gd name="connsiteX4" fmla="*/ 2368925 w 2693098"/>
              <a:gd name="connsiteY4" fmla="*/ 1007149 h 2693098"/>
              <a:gd name="connsiteX5" fmla="*/ 2642388 w 2693098"/>
              <a:gd name="connsiteY5" fmla="*/ 1007142 h 2693098"/>
              <a:gd name="connsiteX6" fmla="*/ 2680323 w 2693098"/>
              <a:gd name="connsiteY6" fmla="*/ 1222284 h 2693098"/>
              <a:gd name="connsiteX7" fmla="*/ 2423349 w 2693098"/>
              <a:gd name="connsiteY7" fmla="*/ 1315807 h 2693098"/>
              <a:gd name="connsiteX8" fmla="*/ 2347896 w 2693098"/>
              <a:gd name="connsiteY8" fmla="*/ 1743724 h 2693098"/>
              <a:gd name="connsiteX9" fmla="*/ 2557386 w 2693098"/>
              <a:gd name="connsiteY9" fmla="*/ 1919498 h 2693098"/>
              <a:gd name="connsiteX10" fmla="*/ 2448155 w 2693098"/>
              <a:gd name="connsiteY10" fmla="*/ 2108690 h 2693098"/>
              <a:gd name="connsiteX11" fmla="*/ 2191187 w 2693098"/>
              <a:gd name="connsiteY11" fmla="*/ 2015153 h 2693098"/>
              <a:gd name="connsiteX12" fmla="*/ 1858327 w 2693098"/>
              <a:gd name="connsiteY12" fmla="*/ 2294456 h 2693098"/>
              <a:gd name="connsiteX13" fmla="*/ 1905819 w 2693098"/>
              <a:gd name="connsiteY13" fmla="*/ 2563764 h 2693098"/>
              <a:gd name="connsiteX14" fmla="*/ 1700534 w 2693098"/>
              <a:gd name="connsiteY14" fmla="*/ 2638482 h 2693098"/>
              <a:gd name="connsiteX15" fmla="*/ 1563808 w 2693098"/>
              <a:gd name="connsiteY15" fmla="*/ 2401652 h 2693098"/>
              <a:gd name="connsiteX16" fmla="*/ 1129290 w 2693098"/>
              <a:gd name="connsiteY16" fmla="*/ 2401652 h 2693098"/>
              <a:gd name="connsiteX17" fmla="*/ 992564 w 2693098"/>
              <a:gd name="connsiteY17" fmla="*/ 2638482 h 2693098"/>
              <a:gd name="connsiteX18" fmla="*/ 787279 w 2693098"/>
              <a:gd name="connsiteY18" fmla="*/ 2563764 h 2693098"/>
              <a:gd name="connsiteX19" fmla="*/ 834772 w 2693098"/>
              <a:gd name="connsiteY19" fmla="*/ 2294456 h 2693098"/>
              <a:gd name="connsiteX20" fmla="*/ 501912 w 2693098"/>
              <a:gd name="connsiteY20" fmla="*/ 2015153 h 2693098"/>
              <a:gd name="connsiteX21" fmla="*/ 244943 w 2693098"/>
              <a:gd name="connsiteY21" fmla="*/ 2108690 h 2693098"/>
              <a:gd name="connsiteX22" fmla="*/ 135712 w 2693098"/>
              <a:gd name="connsiteY22" fmla="*/ 1919498 h 2693098"/>
              <a:gd name="connsiteX23" fmla="*/ 345202 w 2693098"/>
              <a:gd name="connsiteY23" fmla="*/ 1743724 h 2693098"/>
              <a:gd name="connsiteX24" fmla="*/ 269749 w 2693098"/>
              <a:gd name="connsiteY24" fmla="*/ 1315807 h 2693098"/>
              <a:gd name="connsiteX25" fmla="*/ 12775 w 2693098"/>
              <a:gd name="connsiteY25" fmla="*/ 1222284 h 2693098"/>
              <a:gd name="connsiteX26" fmla="*/ 50710 w 2693098"/>
              <a:gd name="connsiteY26" fmla="*/ 1007142 h 2693098"/>
              <a:gd name="connsiteX27" fmla="*/ 324173 w 2693098"/>
              <a:gd name="connsiteY27" fmla="*/ 1007149 h 2693098"/>
              <a:gd name="connsiteX28" fmla="*/ 541432 w 2693098"/>
              <a:gd name="connsiteY28" fmla="*/ 630845 h 2693098"/>
              <a:gd name="connsiteX29" fmla="*/ 404695 w 2693098"/>
              <a:gd name="connsiteY29" fmla="*/ 394023 h 2693098"/>
              <a:gd name="connsiteX30" fmla="*/ 572045 w 2693098"/>
              <a:gd name="connsiteY30" fmla="*/ 253599 h 2693098"/>
              <a:gd name="connsiteX31" fmla="*/ 781526 w 2693098"/>
              <a:gd name="connsiteY31" fmla="*/ 429383 h 2693098"/>
              <a:gd name="connsiteX32" fmla="*/ 1189840 w 2693098"/>
              <a:gd name="connsiteY32" fmla="*/ 280769 h 2693098"/>
              <a:gd name="connsiteX33" fmla="*/ 1237319 w 2693098"/>
              <a:gd name="connsiteY33" fmla="*/ 11459 h 2693098"/>
              <a:gd name="connsiteX34" fmla="*/ 1455779 w 2693098"/>
              <a:gd name="connsiteY34" fmla="*/ 11459 h 2693098"/>
              <a:gd name="connsiteX35" fmla="*/ 1503259 w 2693098"/>
              <a:gd name="connsiteY35" fmla="*/ 280769 h 2693098"/>
              <a:gd name="connsiteX36" fmla="*/ 1911573 w 2693098"/>
              <a:gd name="connsiteY36" fmla="*/ 429383 h 2693098"/>
              <a:gd name="connsiteX37" fmla="*/ 1911572 w 2693098"/>
              <a:gd name="connsiteY37" fmla="*/ 429383 h 269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3098" h="2693098">
                <a:moveTo>
                  <a:pt x="1911572" y="429383"/>
                </a:moveTo>
                <a:lnTo>
                  <a:pt x="2121053" y="253599"/>
                </a:lnTo>
                <a:lnTo>
                  <a:pt x="2288403" y="394023"/>
                </a:lnTo>
                <a:lnTo>
                  <a:pt x="2151666" y="630845"/>
                </a:lnTo>
                <a:cubicBezTo>
                  <a:pt x="2248894" y="740220"/>
                  <a:pt x="2322818" y="868259"/>
                  <a:pt x="2368925" y="1007149"/>
                </a:cubicBezTo>
                <a:lnTo>
                  <a:pt x="2642388" y="1007142"/>
                </a:lnTo>
                <a:lnTo>
                  <a:pt x="2680323" y="1222284"/>
                </a:lnTo>
                <a:lnTo>
                  <a:pt x="2423349" y="1315807"/>
                </a:lnTo>
                <a:cubicBezTo>
                  <a:pt x="2427525" y="1462090"/>
                  <a:pt x="2401852" y="1607691"/>
                  <a:pt x="2347896" y="1743724"/>
                </a:cubicBezTo>
                <a:lnTo>
                  <a:pt x="2557386" y="1919498"/>
                </a:lnTo>
                <a:lnTo>
                  <a:pt x="2448155" y="2108690"/>
                </a:lnTo>
                <a:lnTo>
                  <a:pt x="2191187" y="2015153"/>
                </a:lnTo>
                <a:cubicBezTo>
                  <a:pt x="2100357" y="2129897"/>
                  <a:pt x="1987100" y="2224931"/>
                  <a:pt x="1858327" y="2294456"/>
                </a:cubicBezTo>
                <a:lnTo>
                  <a:pt x="1905819" y="2563764"/>
                </a:lnTo>
                <a:lnTo>
                  <a:pt x="1700534" y="2638482"/>
                </a:lnTo>
                <a:lnTo>
                  <a:pt x="1563808" y="2401652"/>
                </a:lnTo>
                <a:cubicBezTo>
                  <a:pt x="1420472" y="2431167"/>
                  <a:pt x="1272625" y="2431167"/>
                  <a:pt x="1129290" y="2401652"/>
                </a:cubicBezTo>
                <a:lnTo>
                  <a:pt x="992564" y="2638482"/>
                </a:lnTo>
                <a:lnTo>
                  <a:pt x="787279" y="2563764"/>
                </a:lnTo>
                <a:lnTo>
                  <a:pt x="834772" y="2294456"/>
                </a:lnTo>
                <a:cubicBezTo>
                  <a:pt x="705999" y="2224931"/>
                  <a:pt x="592742" y="2129897"/>
                  <a:pt x="501912" y="2015153"/>
                </a:cubicBezTo>
                <a:lnTo>
                  <a:pt x="244943" y="2108690"/>
                </a:lnTo>
                <a:lnTo>
                  <a:pt x="135712" y="1919498"/>
                </a:lnTo>
                <a:lnTo>
                  <a:pt x="345202" y="1743724"/>
                </a:lnTo>
                <a:cubicBezTo>
                  <a:pt x="291246" y="1607691"/>
                  <a:pt x="265572" y="1462090"/>
                  <a:pt x="269749" y="1315807"/>
                </a:cubicBezTo>
                <a:lnTo>
                  <a:pt x="12775" y="1222284"/>
                </a:lnTo>
                <a:lnTo>
                  <a:pt x="50710" y="1007142"/>
                </a:lnTo>
                <a:lnTo>
                  <a:pt x="324173" y="1007149"/>
                </a:lnTo>
                <a:cubicBezTo>
                  <a:pt x="370280" y="868259"/>
                  <a:pt x="444204" y="740220"/>
                  <a:pt x="541432" y="630845"/>
                </a:cubicBezTo>
                <a:lnTo>
                  <a:pt x="404695" y="394023"/>
                </a:lnTo>
                <a:lnTo>
                  <a:pt x="572045" y="253599"/>
                </a:lnTo>
                <a:lnTo>
                  <a:pt x="781526" y="429383"/>
                </a:lnTo>
                <a:cubicBezTo>
                  <a:pt x="906123" y="352624"/>
                  <a:pt x="1045053" y="302058"/>
                  <a:pt x="1189840" y="280769"/>
                </a:cubicBezTo>
                <a:lnTo>
                  <a:pt x="1237319" y="11459"/>
                </a:lnTo>
                <a:lnTo>
                  <a:pt x="1455779" y="11459"/>
                </a:lnTo>
                <a:lnTo>
                  <a:pt x="1503259" y="280769"/>
                </a:lnTo>
                <a:cubicBezTo>
                  <a:pt x="1648045" y="302058"/>
                  <a:pt x="1786976" y="352625"/>
                  <a:pt x="1911573" y="429383"/>
                </a:cubicBezTo>
                <a:lnTo>
                  <a:pt x="1911572" y="429383"/>
                </a:lnTo>
                <a:close/>
              </a:path>
            </a:pathLst>
          </a:custGeom>
          <a:solidFill>
            <a:srgbClr val="B90B6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809" tIns="843192" rIns="576000" bIns="905026" numCol="1" spcCol="1270" anchor="ctr" anchorCtr="0">
            <a:noAutofit/>
          </a:bodyPr>
          <a:lstStyle/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Availability</a:t>
            </a:r>
            <a:endParaRPr lang="en-US" sz="28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99.999%</a:t>
            </a:r>
            <a:endParaRPr lang="ru-RU" sz="36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168650" y="2356520"/>
            <a:ext cx="3813469" cy="3597961"/>
          </a:xfrm>
          <a:custGeom>
            <a:avLst/>
            <a:gdLst>
              <a:gd name="connsiteX0" fmla="*/ 1911572 w 2693098"/>
              <a:gd name="connsiteY0" fmla="*/ 429383 h 2693098"/>
              <a:gd name="connsiteX1" fmla="*/ 2121053 w 2693098"/>
              <a:gd name="connsiteY1" fmla="*/ 253599 h 2693098"/>
              <a:gd name="connsiteX2" fmla="*/ 2288403 w 2693098"/>
              <a:gd name="connsiteY2" fmla="*/ 394023 h 2693098"/>
              <a:gd name="connsiteX3" fmla="*/ 2151666 w 2693098"/>
              <a:gd name="connsiteY3" fmla="*/ 630845 h 2693098"/>
              <a:gd name="connsiteX4" fmla="*/ 2368925 w 2693098"/>
              <a:gd name="connsiteY4" fmla="*/ 1007149 h 2693098"/>
              <a:gd name="connsiteX5" fmla="*/ 2642388 w 2693098"/>
              <a:gd name="connsiteY5" fmla="*/ 1007142 h 2693098"/>
              <a:gd name="connsiteX6" fmla="*/ 2680323 w 2693098"/>
              <a:gd name="connsiteY6" fmla="*/ 1222284 h 2693098"/>
              <a:gd name="connsiteX7" fmla="*/ 2423349 w 2693098"/>
              <a:gd name="connsiteY7" fmla="*/ 1315807 h 2693098"/>
              <a:gd name="connsiteX8" fmla="*/ 2347896 w 2693098"/>
              <a:gd name="connsiteY8" fmla="*/ 1743724 h 2693098"/>
              <a:gd name="connsiteX9" fmla="*/ 2557386 w 2693098"/>
              <a:gd name="connsiteY9" fmla="*/ 1919498 h 2693098"/>
              <a:gd name="connsiteX10" fmla="*/ 2448155 w 2693098"/>
              <a:gd name="connsiteY10" fmla="*/ 2108690 h 2693098"/>
              <a:gd name="connsiteX11" fmla="*/ 2191187 w 2693098"/>
              <a:gd name="connsiteY11" fmla="*/ 2015153 h 2693098"/>
              <a:gd name="connsiteX12" fmla="*/ 1858327 w 2693098"/>
              <a:gd name="connsiteY12" fmla="*/ 2294456 h 2693098"/>
              <a:gd name="connsiteX13" fmla="*/ 1905819 w 2693098"/>
              <a:gd name="connsiteY13" fmla="*/ 2563764 h 2693098"/>
              <a:gd name="connsiteX14" fmla="*/ 1700534 w 2693098"/>
              <a:gd name="connsiteY14" fmla="*/ 2638482 h 2693098"/>
              <a:gd name="connsiteX15" fmla="*/ 1563808 w 2693098"/>
              <a:gd name="connsiteY15" fmla="*/ 2401652 h 2693098"/>
              <a:gd name="connsiteX16" fmla="*/ 1129290 w 2693098"/>
              <a:gd name="connsiteY16" fmla="*/ 2401652 h 2693098"/>
              <a:gd name="connsiteX17" fmla="*/ 992564 w 2693098"/>
              <a:gd name="connsiteY17" fmla="*/ 2638482 h 2693098"/>
              <a:gd name="connsiteX18" fmla="*/ 787279 w 2693098"/>
              <a:gd name="connsiteY18" fmla="*/ 2563764 h 2693098"/>
              <a:gd name="connsiteX19" fmla="*/ 834772 w 2693098"/>
              <a:gd name="connsiteY19" fmla="*/ 2294456 h 2693098"/>
              <a:gd name="connsiteX20" fmla="*/ 501912 w 2693098"/>
              <a:gd name="connsiteY20" fmla="*/ 2015153 h 2693098"/>
              <a:gd name="connsiteX21" fmla="*/ 244943 w 2693098"/>
              <a:gd name="connsiteY21" fmla="*/ 2108690 h 2693098"/>
              <a:gd name="connsiteX22" fmla="*/ 135712 w 2693098"/>
              <a:gd name="connsiteY22" fmla="*/ 1919498 h 2693098"/>
              <a:gd name="connsiteX23" fmla="*/ 345202 w 2693098"/>
              <a:gd name="connsiteY23" fmla="*/ 1743724 h 2693098"/>
              <a:gd name="connsiteX24" fmla="*/ 269749 w 2693098"/>
              <a:gd name="connsiteY24" fmla="*/ 1315807 h 2693098"/>
              <a:gd name="connsiteX25" fmla="*/ 12775 w 2693098"/>
              <a:gd name="connsiteY25" fmla="*/ 1222284 h 2693098"/>
              <a:gd name="connsiteX26" fmla="*/ 50710 w 2693098"/>
              <a:gd name="connsiteY26" fmla="*/ 1007142 h 2693098"/>
              <a:gd name="connsiteX27" fmla="*/ 324173 w 2693098"/>
              <a:gd name="connsiteY27" fmla="*/ 1007149 h 2693098"/>
              <a:gd name="connsiteX28" fmla="*/ 541432 w 2693098"/>
              <a:gd name="connsiteY28" fmla="*/ 630845 h 2693098"/>
              <a:gd name="connsiteX29" fmla="*/ 404695 w 2693098"/>
              <a:gd name="connsiteY29" fmla="*/ 394023 h 2693098"/>
              <a:gd name="connsiteX30" fmla="*/ 572045 w 2693098"/>
              <a:gd name="connsiteY30" fmla="*/ 253599 h 2693098"/>
              <a:gd name="connsiteX31" fmla="*/ 781526 w 2693098"/>
              <a:gd name="connsiteY31" fmla="*/ 429383 h 2693098"/>
              <a:gd name="connsiteX32" fmla="*/ 1189840 w 2693098"/>
              <a:gd name="connsiteY32" fmla="*/ 280769 h 2693098"/>
              <a:gd name="connsiteX33" fmla="*/ 1237319 w 2693098"/>
              <a:gd name="connsiteY33" fmla="*/ 11459 h 2693098"/>
              <a:gd name="connsiteX34" fmla="*/ 1455779 w 2693098"/>
              <a:gd name="connsiteY34" fmla="*/ 11459 h 2693098"/>
              <a:gd name="connsiteX35" fmla="*/ 1503259 w 2693098"/>
              <a:gd name="connsiteY35" fmla="*/ 280769 h 2693098"/>
              <a:gd name="connsiteX36" fmla="*/ 1911573 w 2693098"/>
              <a:gd name="connsiteY36" fmla="*/ 429383 h 2693098"/>
              <a:gd name="connsiteX37" fmla="*/ 1911572 w 2693098"/>
              <a:gd name="connsiteY37" fmla="*/ 429383 h 269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3098" h="2693098">
                <a:moveTo>
                  <a:pt x="1911572" y="429383"/>
                </a:moveTo>
                <a:lnTo>
                  <a:pt x="2121053" y="253599"/>
                </a:lnTo>
                <a:lnTo>
                  <a:pt x="2288403" y="394023"/>
                </a:lnTo>
                <a:lnTo>
                  <a:pt x="2151666" y="630845"/>
                </a:lnTo>
                <a:cubicBezTo>
                  <a:pt x="2248894" y="740220"/>
                  <a:pt x="2322818" y="868259"/>
                  <a:pt x="2368925" y="1007149"/>
                </a:cubicBezTo>
                <a:lnTo>
                  <a:pt x="2642388" y="1007142"/>
                </a:lnTo>
                <a:lnTo>
                  <a:pt x="2680323" y="1222284"/>
                </a:lnTo>
                <a:lnTo>
                  <a:pt x="2423349" y="1315807"/>
                </a:lnTo>
                <a:cubicBezTo>
                  <a:pt x="2427525" y="1462090"/>
                  <a:pt x="2401852" y="1607691"/>
                  <a:pt x="2347896" y="1743724"/>
                </a:cubicBezTo>
                <a:lnTo>
                  <a:pt x="2557386" y="1919498"/>
                </a:lnTo>
                <a:lnTo>
                  <a:pt x="2448155" y="2108690"/>
                </a:lnTo>
                <a:lnTo>
                  <a:pt x="2191187" y="2015153"/>
                </a:lnTo>
                <a:cubicBezTo>
                  <a:pt x="2100357" y="2129897"/>
                  <a:pt x="1987100" y="2224931"/>
                  <a:pt x="1858327" y="2294456"/>
                </a:cubicBezTo>
                <a:lnTo>
                  <a:pt x="1905819" y="2563764"/>
                </a:lnTo>
                <a:lnTo>
                  <a:pt x="1700534" y="2638482"/>
                </a:lnTo>
                <a:lnTo>
                  <a:pt x="1563808" y="2401652"/>
                </a:lnTo>
                <a:cubicBezTo>
                  <a:pt x="1420472" y="2431167"/>
                  <a:pt x="1272625" y="2431167"/>
                  <a:pt x="1129290" y="2401652"/>
                </a:cubicBezTo>
                <a:lnTo>
                  <a:pt x="992564" y="2638482"/>
                </a:lnTo>
                <a:lnTo>
                  <a:pt x="787279" y="2563764"/>
                </a:lnTo>
                <a:lnTo>
                  <a:pt x="834772" y="2294456"/>
                </a:lnTo>
                <a:cubicBezTo>
                  <a:pt x="705999" y="2224931"/>
                  <a:pt x="592742" y="2129897"/>
                  <a:pt x="501912" y="2015153"/>
                </a:cubicBezTo>
                <a:lnTo>
                  <a:pt x="244943" y="2108690"/>
                </a:lnTo>
                <a:lnTo>
                  <a:pt x="135712" y="1919498"/>
                </a:lnTo>
                <a:lnTo>
                  <a:pt x="345202" y="1743724"/>
                </a:lnTo>
                <a:cubicBezTo>
                  <a:pt x="291246" y="1607691"/>
                  <a:pt x="265572" y="1462090"/>
                  <a:pt x="269749" y="1315807"/>
                </a:cubicBezTo>
                <a:lnTo>
                  <a:pt x="12775" y="1222284"/>
                </a:lnTo>
                <a:lnTo>
                  <a:pt x="50710" y="1007142"/>
                </a:lnTo>
                <a:lnTo>
                  <a:pt x="324173" y="1007149"/>
                </a:lnTo>
                <a:cubicBezTo>
                  <a:pt x="370280" y="868259"/>
                  <a:pt x="444204" y="740220"/>
                  <a:pt x="541432" y="630845"/>
                </a:cubicBezTo>
                <a:lnTo>
                  <a:pt x="404695" y="394023"/>
                </a:lnTo>
                <a:lnTo>
                  <a:pt x="572045" y="253599"/>
                </a:lnTo>
                <a:lnTo>
                  <a:pt x="781526" y="429383"/>
                </a:lnTo>
                <a:cubicBezTo>
                  <a:pt x="906123" y="352624"/>
                  <a:pt x="1045053" y="302058"/>
                  <a:pt x="1189840" y="280769"/>
                </a:cubicBezTo>
                <a:lnTo>
                  <a:pt x="1237319" y="11459"/>
                </a:lnTo>
                <a:lnTo>
                  <a:pt x="1455779" y="11459"/>
                </a:lnTo>
                <a:lnTo>
                  <a:pt x="1503259" y="280769"/>
                </a:lnTo>
                <a:cubicBezTo>
                  <a:pt x="1648045" y="302058"/>
                  <a:pt x="1786976" y="352625"/>
                  <a:pt x="1911573" y="429383"/>
                </a:cubicBezTo>
                <a:lnTo>
                  <a:pt x="1911572" y="4293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809" tIns="843192" rIns="725809" bIns="905026" numCol="1" spcCol="1270" anchor="ctr" anchorCtr="0">
            <a:noAutofit/>
          </a:bodyPr>
          <a:lstStyle/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28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Performance</a:t>
            </a:r>
          </a:p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1</a:t>
            </a:r>
            <a:r>
              <a:rPr lang="ru-RU" sz="36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5</a:t>
            </a:r>
            <a:r>
              <a:rPr lang="en-US" sz="36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’000 TPS</a:t>
            </a:r>
          </a:p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18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per 1 </a:t>
            </a:r>
            <a:r>
              <a:rPr lang="en-US" sz="1800" b="1" dirty="0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node (HP </a:t>
            </a:r>
            <a:r>
              <a:rPr lang="en-US" sz="18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DL360)</a:t>
            </a:r>
            <a:endParaRPr lang="ru-RU" sz="28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904954" y="5710689"/>
            <a:ext cx="3260438" cy="3251954"/>
          </a:xfrm>
          <a:custGeom>
            <a:avLst/>
            <a:gdLst>
              <a:gd name="connsiteX0" fmla="*/ 1911572 w 2693098"/>
              <a:gd name="connsiteY0" fmla="*/ 429383 h 2693098"/>
              <a:gd name="connsiteX1" fmla="*/ 2121053 w 2693098"/>
              <a:gd name="connsiteY1" fmla="*/ 253599 h 2693098"/>
              <a:gd name="connsiteX2" fmla="*/ 2288403 w 2693098"/>
              <a:gd name="connsiteY2" fmla="*/ 394023 h 2693098"/>
              <a:gd name="connsiteX3" fmla="*/ 2151666 w 2693098"/>
              <a:gd name="connsiteY3" fmla="*/ 630845 h 2693098"/>
              <a:gd name="connsiteX4" fmla="*/ 2368925 w 2693098"/>
              <a:gd name="connsiteY4" fmla="*/ 1007149 h 2693098"/>
              <a:gd name="connsiteX5" fmla="*/ 2642388 w 2693098"/>
              <a:gd name="connsiteY5" fmla="*/ 1007142 h 2693098"/>
              <a:gd name="connsiteX6" fmla="*/ 2680323 w 2693098"/>
              <a:gd name="connsiteY6" fmla="*/ 1222284 h 2693098"/>
              <a:gd name="connsiteX7" fmla="*/ 2423349 w 2693098"/>
              <a:gd name="connsiteY7" fmla="*/ 1315807 h 2693098"/>
              <a:gd name="connsiteX8" fmla="*/ 2347896 w 2693098"/>
              <a:gd name="connsiteY8" fmla="*/ 1743724 h 2693098"/>
              <a:gd name="connsiteX9" fmla="*/ 2557386 w 2693098"/>
              <a:gd name="connsiteY9" fmla="*/ 1919498 h 2693098"/>
              <a:gd name="connsiteX10" fmla="*/ 2448155 w 2693098"/>
              <a:gd name="connsiteY10" fmla="*/ 2108690 h 2693098"/>
              <a:gd name="connsiteX11" fmla="*/ 2191187 w 2693098"/>
              <a:gd name="connsiteY11" fmla="*/ 2015153 h 2693098"/>
              <a:gd name="connsiteX12" fmla="*/ 1858327 w 2693098"/>
              <a:gd name="connsiteY12" fmla="*/ 2294456 h 2693098"/>
              <a:gd name="connsiteX13" fmla="*/ 1905819 w 2693098"/>
              <a:gd name="connsiteY13" fmla="*/ 2563764 h 2693098"/>
              <a:gd name="connsiteX14" fmla="*/ 1700534 w 2693098"/>
              <a:gd name="connsiteY14" fmla="*/ 2638482 h 2693098"/>
              <a:gd name="connsiteX15" fmla="*/ 1563808 w 2693098"/>
              <a:gd name="connsiteY15" fmla="*/ 2401652 h 2693098"/>
              <a:gd name="connsiteX16" fmla="*/ 1129290 w 2693098"/>
              <a:gd name="connsiteY16" fmla="*/ 2401652 h 2693098"/>
              <a:gd name="connsiteX17" fmla="*/ 992564 w 2693098"/>
              <a:gd name="connsiteY17" fmla="*/ 2638482 h 2693098"/>
              <a:gd name="connsiteX18" fmla="*/ 787279 w 2693098"/>
              <a:gd name="connsiteY18" fmla="*/ 2563764 h 2693098"/>
              <a:gd name="connsiteX19" fmla="*/ 834772 w 2693098"/>
              <a:gd name="connsiteY19" fmla="*/ 2294456 h 2693098"/>
              <a:gd name="connsiteX20" fmla="*/ 501912 w 2693098"/>
              <a:gd name="connsiteY20" fmla="*/ 2015153 h 2693098"/>
              <a:gd name="connsiteX21" fmla="*/ 244943 w 2693098"/>
              <a:gd name="connsiteY21" fmla="*/ 2108690 h 2693098"/>
              <a:gd name="connsiteX22" fmla="*/ 135712 w 2693098"/>
              <a:gd name="connsiteY22" fmla="*/ 1919498 h 2693098"/>
              <a:gd name="connsiteX23" fmla="*/ 345202 w 2693098"/>
              <a:gd name="connsiteY23" fmla="*/ 1743724 h 2693098"/>
              <a:gd name="connsiteX24" fmla="*/ 269749 w 2693098"/>
              <a:gd name="connsiteY24" fmla="*/ 1315807 h 2693098"/>
              <a:gd name="connsiteX25" fmla="*/ 12775 w 2693098"/>
              <a:gd name="connsiteY25" fmla="*/ 1222284 h 2693098"/>
              <a:gd name="connsiteX26" fmla="*/ 50710 w 2693098"/>
              <a:gd name="connsiteY26" fmla="*/ 1007142 h 2693098"/>
              <a:gd name="connsiteX27" fmla="*/ 324173 w 2693098"/>
              <a:gd name="connsiteY27" fmla="*/ 1007149 h 2693098"/>
              <a:gd name="connsiteX28" fmla="*/ 541432 w 2693098"/>
              <a:gd name="connsiteY28" fmla="*/ 630845 h 2693098"/>
              <a:gd name="connsiteX29" fmla="*/ 404695 w 2693098"/>
              <a:gd name="connsiteY29" fmla="*/ 394023 h 2693098"/>
              <a:gd name="connsiteX30" fmla="*/ 572045 w 2693098"/>
              <a:gd name="connsiteY30" fmla="*/ 253599 h 2693098"/>
              <a:gd name="connsiteX31" fmla="*/ 781526 w 2693098"/>
              <a:gd name="connsiteY31" fmla="*/ 429383 h 2693098"/>
              <a:gd name="connsiteX32" fmla="*/ 1189840 w 2693098"/>
              <a:gd name="connsiteY32" fmla="*/ 280769 h 2693098"/>
              <a:gd name="connsiteX33" fmla="*/ 1237319 w 2693098"/>
              <a:gd name="connsiteY33" fmla="*/ 11459 h 2693098"/>
              <a:gd name="connsiteX34" fmla="*/ 1455779 w 2693098"/>
              <a:gd name="connsiteY34" fmla="*/ 11459 h 2693098"/>
              <a:gd name="connsiteX35" fmla="*/ 1503259 w 2693098"/>
              <a:gd name="connsiteY35" fmla="*/ 280769 h 2693098"/>
              <a:gd name="connsiteX36" fmla="*/ 1911573 w 2693098"/>
              <a:gd name="connsiteY36" fmla="*/ 429383 h 2693098"/>
              <a:gd name="connsiteX37" fmla="*/ 1911572 w 2693098"/>
              <a:gd name="connsiteY37" fmla="*/ 429383 h 269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3098" h="2693098">
                <a:moveTo>
                  <a:pt x="1911572" y="429383"/>
                </a:moveTo>
                <a:lnTo>
                  <a:pt x="2121053" y="253599"/>
                </a:lnTo>
                <a:lnTo>
                  <a:pt x="2288403" y="394023"/>
                </a:lnTo>
                <a:lnTo>
                  <a:pt x="2151666" y="630845"/>
                </a:lnTo>
                <a:cubicBezTo>
                  <a:pt x="2248894" y="740220"/>
                  <a:pt x="2322818" y="868259"/>
                  <a:pt x="2368925" y="1007149"/>
                </a:cubicBezTo>
                <a:lnTo>
                  <a:pt x="2642388" y="1007142"/>
                </a:lnTo>
                <a:lnTo>
                  <a:pt x="2680323" y="1222284"/>
                </a:lnTo>
                <a:lnTo>
                  <a:pt x="2423349" y="1315807"/>
                </a:lnTo>
                <a:cubicBezTo>
                  <a:pt x="2427525" y="1462090"/>
                  <a:pt x="2401852" y="1607691"/>
                  <a:pt x="2347896" y="1743724"/>
                </a:cubicBezTo>
                <a:lnTo>
                  <a:pt x="2557386" y="1919498"/>
                </a:lnTo>
                <a:lnTo>
                  <a:pt x="2448155" y="2108690"/>
                </a:lnTo>
                <a:lnTo>
                  <a:pt x="2191187" y="2015153"/>
                </a:lnTo>
                <a:cubicBezTo>
                  <a:pt x="2100357" y="2129897"/>
                  <a:pt x="1987100" y="2224931"/>
                  <a:pt x="1858327" y="2294456"/>
                </a:cubicBezTo>
                <a:lnTo>
                  <a:pt x="1905819" y="2563764"/>
                </a:lnTo>
                <a:lnTo>
                  <a:pt x="1700534" y="2638482"/>
                </a:lnTo>
                <a:lnTo>
                  <a:pt x="1563808" y="2401652"/>
                </a:lnTo>
                <a:cubicBezTo>
                  <a:pt x="1420472" y="2431167"/>
                  <a:pt x="1272625" y="2431167"/>
                  <a:pt x="1129290" y="2401652"/>
                </a:cubicBezTo>
                <a:lnTo>
                  <a:pt x="992564" y="2638482"/>
                </a:lnTo>
                <a:lnTo>
                  <a:pt x="787279" y="2563764"/>
                </a:lnTo>
                <a:lnTo>
                  <a:pt x="834772" y="2294456"/>
                </a:lnTo>
                <a:cubicBezTo>
                  <a:pt x="705999" y="2224931"/>
                  <a:pt x="592742" y="2129897"/>
                  <a:pt x="501912" y="2015153"/>
                </a:cubicBezTo>
                <a:lnTo>
                  <a:pt x="244943" y="2108690"/>
                </a:lnTo>
                <a:lnTo>
                  <a:pt x="135712" y="1919498"/>
                </a:lnTo>
                <a:lnTo>
                  <a:pt x="345202" y="1743724"/>
                </a:lnTo>
                <a:cubicBezTo>
                  <a:pt x="291246" y="1607691"/>
                  <a:pt x="265572" y="1462090"/>
                  <a:pt x="269749" y="1315807"/>
                </a:cubicBezTo>
                <a:lnTo>
                  <a:pt x="12775" y="1222284"/>
                </a:lnTo>
                <a:lnTo>
                  <a:pt x="50710" y="1007142"/>
                </a:lnTo>
                <a:lnTo>
                  <a:pt x="324173" y="1007149"/>
                </a:lnTo>
                <a:cubicBezTo>
                  <a:pt x="370280" y="868259"/>
                  <a:pt x="444204" y="740220"/>
                  <a:pt x="541432" y="630845"/>
                </a:cubicBezTo>
                <a:lnTo>
                  <a:pt x="404695" y="394023"/>
                </a:lnTo>
                <a:lnTo>
                  <a:pt x="572045" y="253599"/>
                </a:lnTo>
                <a:lnTo>
                  <a:pt x="781526" y="429383"/>
                </a:lnTo>
                <a:cubicBezTo>
                  <a:pt x="906123" y="352624"/>
                  <a:pt x="1045053" y="302058"/>
                  <a:pt x="1189840" y="280769"/>
                </a:cubicBezTo>
                <a:lnTo>
                  <a:pt x="1237319" y="11459"/>
                </a:lnTo>
                <a:lnTo>
                  <a:pt x="1455779" y="11459"/>
                </a:lnTo>
                <a:lnTo>
                  <a:pt x="1503259" y="280769"/>
                </a:lnTo>
                <a:cubicBezTo>
                  <a:pt x="1648045" y="302058"/>
                  <a:pt x="1786976" y="352625"/>
                  <a:pt x="1911573" y="429383"/>
                </a:cubicBezTo>
                <a:lnTo>
                  <a:pt x="1911572" y="429383"/>
                </a:lnTo>
                <a:close/>
              </a:path>
            </a:pathLst>
          </a:custGeom>
          <a:solidFill>
            <a:srgbClr val="00A17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809" tIns="843192" rIns="725809" bIns="905026" numCol="1" spcCol="1270" anchor="ctr" anchorCtr="0">
            <a:noAutofit/>
          </a:bodyPr>
          <a:lstStyle/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28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Flexibility</a:t>
            </a:r>
          </a:p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 err="1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Lua</a:t>
            </a:r>
            <a:r>
              <a:rPr lang="en-US" sz="2800" b="1" dirty="0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Generic Attributes</a:t>
            </a:r>
            <a:endParaRPr lang="ru-RU" sz="28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4376734" y="4156720"/>
            <a:ext cx="3260438" cy="3179946"/>
          </a:xfrm>
          <a:custGeom>
            <a:avLst/>
            <a:gdLst>
              <a:gd name="connsiteX0" fmla="*/ 1911572 w 2693098"/>
              <a:gd name="connsiteY0" fmla="*/ 429383 h 2693098"/>
              <a:gd name="connsiteX1" fmla="*/ 2121053 w 2693098"/>
              <a:gd name="connsiteY1" fmla="*/ 253599 h 2693098"/>
              <a:gd name="connsiteX2" fmla="*/ 2288403 w 2693098"/>
              <a:gd name="connsiteY2" fmla="*/ 394023 h 2693098"/>
              <a:gd name="connsiteX3" fmla="*/ 2151666 w 2693098"/>
              <a:gd name="connsiteY3" fmla="*/ 630845 h 2693098"/>
              <a:gd name="connsiteX4" fmla="*/ 2368925 w 2693098"/>
              <a:gd name="connsiteY4" fmla="*/ 1007149 h 2693098"/>
              <a:gd name="connsiteX5" fmla="*/ 2642388 w 2693098"/>
              <a:gd name="connsiteY5" fmla="*/ 1007142 h 2693098"/>
              <a:gd name="connsiteX6" fmla="*/ 2680323 w 2693098"/>
              <a:gd name="connsiteY6" fmla="*/ 1222284 h 2693098"/>
              <a:gd name="connsiteX7" fmla="*/ 2423349 w 2693098"/>
              <a:gd name="connsiteY7" fmla="*/ 1315807 h 2693098"/>
              <a:gd name="connsiteX8" fmla="*/ 2347896 w 2693098"/>
              <a:gd name="connsiteY8" fmla="*/ 1743724 h 2693098"/>
              <a:gd name="connsiteX9" fmla="*/ 2557386 w 2693098"/>
              <a:gd name="connsiteY9" fmla="*/ 1919498 h 2693098"/>
              <a:gd name="connsiteX10" fmla="*/ 2448155 w 2693098"/>
              <a:gd name="connsiteY10" fmla="*/ 2108690 h 2693098"/>
              <a:gd name="connsiteX11" fmla="*/ 2191187 w 2693098"/>
              <a:gd name="connsiteY11" fmla="*/ 2015153 h 2693098"/>
              <a:gd name="connsiteX12" fmla="*/ 1858327 w 2693098"/>
              <a:gd name="connsiteY12" fmla="*/ 2294456 h 2693098"/>
              <a:gd name="connsiteX13" fmla="*/ 1905819 w 2693098"/>
              <a:gd name="connsiteY13" fmla="*/ 2563764 h 2693098"/>
              <a:gd name="connsiteX14" fmla="*/ 1700534 w 2693098"/>
              <a:gd name="connsiteY14" fmla="*/ 2638482 h 2693098"/>
              <a:gd name="connsiteX15" fmla="*/ 1563808 w 2693098"/>
              <a:gd name="connsiteY15" fmla="*/ 2401652 h 2693098"/>
              <a:gd name="connsiteX16" fmla="*/ 1129290 w 2693098"/>
              <a:gd name="connsiteY16" fmla="*/ 2401652 h 2693098"/>
              <a:gd name="connsiteX17" fmla="*/ 992564 w 2693098"/>
              <a:gd name="connsiteY17" fmla="*/ 2638482 h 2693098"/>
              <a:gd name="connsiteX18" fmla="*/ 787279 w 2693098"/>
              <a:gd name="connsiteY18" fmla="*/ 2563764 h 2693098"/>
              <a:gd name="connsiteX19" fmla="*/ 834772 w 2693098"/>
              <a:gd name="connsiteY19" fmla="*/ 2294456 h 2693098"/>
              <a:gd name="connsiteX20" fmla="*/ 501912 w 2693098"/>
              <a:gd name="connsiteY20" fmla="*/ 2015153 h 2693098"/>
              <a:gd name="connsiteX21" fmla="*/ 244943 w 2693098"/>
              <a:gd name="connsiteY21" fmla="*/ 2108690 h 2693098"/>
              <a:gd name="connsiteX22" fmla="*/ 135712 w 2693098"/>
              <a:gd name="connsiteY22" fmla="*/ 1919498 h 2693098"/>
              <a:gd name="connsiteX23" fmla="*/ 345202 w 2693098"/>
              <a:gd name="connsiteY23" fmla="*/ 1743724 h 2693098"/>
              <a:gd name="connsiteX24" fmla="*/ 269749 w 2693098"/>
              <a:gd name="connsiteY24" fmla="*/ 1315807 h 2693098"/>
              <a:gd name="connsiteX25" fmla="*/ 12775 w 2693098"/>
              <a:gd name="connsiteY25" fmla="*/ 1222284 h 2693098"/>
              <a:gd name="connsiteX26" fmla="*/ 50710 w 2693098"/>
              <a:gd name="connsiteY26" fmla="*/ 1007142 h 2693098"/>
              <a:gd name="connsiteX27" fmla="*/ 324173 w 2693098"/>
              <a:gd name="connsiteY27" fmla="*/ 1007149 h 2693098"/>
              <a:gd name="connsiteX28" fmla="*/ 541432 w 2693098"/>
              <a:gd name="connsiteY28" fmla="*/ 630845 h 2693098"/>
              <a:gd name="connsiteX29" fmla="*/ 404695 w 2693098"/>
              <a:gd name="connsiteY29" fmla="*/ 394023 h 2693098"/>
              <a:gd name="connsiteX30" fmla="*/ 572045 w 2693098"/>
              <a:gd name="connsiteY30" fmla="*/ 253599 h 2693098"/>
              <a:gd name="connsiteX31" fmla="*/ 781526 w 2693098"/>
              <a:gd name="connsiteY31" fmla="*/ 429383 h 2693098"/>
              <a:gd name="connsiteX32" fmla="*/ 1189840 w 2693098"/>
              <a:gd name="connsiteY32" fmla="*/ 280769 h 2693098"/>
              <a:gd name="connsiteX33" fmla="*/ 1237319 w 2693098"/>
              <a:gd name="connsiteY33" fmla="*/ 11459 h 2693098"/>
              <a:gd name="connsiteX34" fmla="*/ 1455779 w 2693098"/>
              <a:gd name="connsiteY34" fmla="*/ 11459 h 2693098"/>
              <a:gd name="connsiteX35" fmla="*/ 1503259 w 2693098"/>
              <a:gd name="connsiteY35" fmla="*/ 280769 h 2693098"/>
              <a:gd name="connsiteX36" fmla="*/ 1911573 w 2693098"/>
              <a:gd name="connsiteY36" fmla="*/ 429383 h 2693098"/>
              <a:gd name="connsiteX37" fmla="*/ 1911572 w 2693098"/>
              <a:gd name="connsiteY37" fmla="*/ 429383 h 269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3098" h="2693098">
                <a:moveTo>
                  <a:pt x="1911572" y="429383"/>
                </a:moveTo>
                <a:lnTo>
                  <a:pt x="2121053" y="253599"/>
                </a:lnTo>
                <a:lnTo>
                  <a:pt x="2288403" y="394023"/>
                </a:lnTo>
                <a:lnTo>
                  <a:pt x="2151666" y="630845"/>
                </a:lnTo>
                <a:cubicBezTo>
                  <a:pt x="2248894" y="740220"/>
                  <a:pt x="2322818" y="868259"/>
                  <a:pt x="2368925" y="1007149"/>
                </a:cubicBezTo>
                <a:lnTo>
                  <a:pt x="2642388" y="1007142"/>
                </a:lnTo>
                <a:lnTo>
                  <a:pt x="2680323" y="1222284"/>
                </a:lnTo>
                <a:lnTo>
                  <a:pt x="2423349" y="1315807"/>
                </a:lnTo>
                <a:cubicBezTo>
                  <a:pt x="2427525" y="1462090"/>
                  <a:pt x="2401852" y="1607691"/>
                  <a:pt x="2347896" y="1743724"/>
                </a:cubicBezTo>
                <a:lnTo>
                  <a:pt x="2557386" y="1919498"/>
                </a:lnTo>
                <a:lnTo>
                  <a:pt x="2448155" y="2108690"/>
                </a:lnTo>
                <a:lnTo>
                  <a:pt x="2191187" y="2015153"/>
                </a:lnTo>
                <a:cubicBezTo>
                  <a:pt x="2100357" y="2129897"/>
                  <a:pt x="1987100" y="2224931"/>
                  <a:pt x="1858327" y="2294456"/>
                </a:cubicBezTo>
                <a:lnTo>
                  <a:pt x="1905819" y="2563764"/>
                </a:lnTo>
                <a:lnTo>
                  <a:pt x="1700534" y="2638482"/>
                </a:lnTo>
                <a:lnTo>
                  <a:pt x="1563808" y="2401652"/>
                </a:lnTo>
                <a:cubicBezTo>
                  <a:pt x="1420472" y="2431167"/>
                  <a:pt x="1272625" y="2431167"/>
                  <a:pt x="1129290" y="2401652"/>
                </a:cubicBezTo>
                <a:lnTo>
                  <a:pt x="992564" y="2638482"/>
                </a:lnTo>
                <a:lnTo>
                  <a:pt x="787279" y="2563764"/>
                </a:lnTo>
                <a:lnTo>
                  <a:pt x="834772" y="2294456"/>
                </a:lnTo>
                <a:cubicBezTo>
                  <a:pt x="705999" y="2224931"/>
                  <a:pt x="592742" y="2129897"/>
                  <a:pt x="501912" y="2015153"/>
                </a:cubicBezTo>
                <a:lnTo>
                  <a:pt x="244943" y="2108690"/>
                </a:lnTo>
                <a:lnTo>
                  <a:pt x="135712" y="1919498"/>
                </a:lnTo>
                <a:lnTo>
                  <a:pt x="345202" y="1743724"/>
                </a:lnTo>
                <a:cubicBezTo>
                  <a:pt x="291246" y="1607691"/>
                  <a:pt x="265572" y="1462090"/>
                  <a:pt x="269749" y="1315807"/>
                </a:cubicBezTo>
                <a:lnTo>
                  <a:pt x="12775" y="1222284"/>
                </a:lnTo>
                <a:lnTo>
                  <a:pt x="50710" y="1007142"/>
                </a:lnTo>
                <a:lnTo>
                  <a:pt x="324173" y="1007149"/>
                </a:lnTo>
                <a:cubicBezTo>
                  <a:pt x="370280" y="868259"/>
                  <a:pt x="444204" y="740220"/>
                  <a:pt x="541432" y="630845"/>
                </a:cubicBezTo>
                <a:lnTo>
                  <a:pt x="404695" y="394023"/>
                </a:lnTo>
                <a:lnTo>
                  <a:pt x="572045" y="253599"/>
                </a:lnTo>
                <a:lnTo>
                  <a:pt x="781526" y="429383"/>
                </a:lnTo>
                <a:cubicBezTo>
                  <a:pt x="906123" y="352624"/>
                  <a:pt x="1045053" y="302058"/>
                  <a:pt x="1189840" y="280769"/>
                </a:cubicBezTo>
                <a:lnTo>
                  <a:pt x="1237319" y="11459"/>
                </a:lnTo>
                <a:lnTo>
                  <a:pt x="1455779" y="11459"/>
                </a:lnTo>
                <a:lnTo>
                  <a:pt x="1503259" y="280769"/>
                </a:lnTo>
                <a:cubicBezTo>
                  <a:pt x="1648045" y="302058"/>
                  <a:pt x="1786976" y="352625"/>
                  <a:pt x="1911573" y="429383"/>
                </a:cubicBezTo>
                <a:lnTo>
                  <a:pt x="1911572" y="429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809" tIns="843192" rIns="725809" bIns="905026" numCol="1" spcCol="1270" anchor="ctr" anchorCtr="0">
            <a:noAutofit/>
          </a:bodyPr>
          <a:lstStyle/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TimesTen</a:t>
            </a:r>
            <a:endParaRPr lang="en-US" sz="2800" b="1" dirty="0" smtClean="0">
              <a:solidFill>
                <a:schemeClr val="bg1"/>
              </a:solidFill>
              <a:latin typeface="TheSansYotaSC W5 Plain" panose="020B0602050302020203" pitchFamily="34" charset="0"/>
            </a:endParaRPr>
          </a:p>
          <a:p>
            <a:pPr defTabSz="525186">
              <a:spcAft>
                <a:spcPct val="350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or</a:t>
            </a:r>
            <a:endParaRPr lang="en-US" sz="2800" b="1" dirty="0" smtClean="0">
              <a:solidFill>
                <a:schemeClr val="bg1"/>
              </a:solidFill>
              <a:latin typeface="TheSansYotaSC W5 Plain" panose="020B0602050302020203" pitchFamily="34" charset="0"/>
            </a:endParaRPr>
          </a:p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2800" b="1" dirty="0" err="1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Postgres</a:t>
            </a:r>
            <a:endParaRPr lang="ru-RU" sz="28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862516" y="3363422"/>
            <a:ext cx="3688555" cy="3457593"/>
          </a:xfrm>
          <a:custGeom>
            <a:avLst/>
            <a:gdLst>
              <a:gd name="connsiteX0" fmla="*/ 1911572 w 2693098"/>
              <a:gd name="connsiteY0" fmla="*/ 429383 h 2693098"/>
              <a:gd name="connsiteX1" fmla="*/ 2121053 w 2693098"/>
              <a:gd name="connsiteY1" fmla="*/ 253599 h 2693098"/>
              <a:gd name="connsiteX2" fmla="*/ 2288403 w 2693098"/>
              <a:gd name="connsiteY2" fmla="*/ 394023 h 2693098"/>
              <a:gd name="connsiteX3" fmla="*/ 2151666 w 2693098"/>
              <a:gd name="connsiteY3" fmla="*/ 630845 h 2693098"/>
              <a:gd name="connsiteX4" fmla="*/ 2368925 w 2693098"/>
              <a:gd name="connsiteY4" fmla="*/ 1007149 h 2693098"/>
              <a:gd name="connsiteX5" fmla="*/ 2642388 w 2693098"/>
              <a:gd name="connsiteY5" fmla="*/ 1007142 h 2693098"/>
              <a:gd name="connsiteX6" fmla="*/ 2680323 w 2693098"/>
              <a:gd name="connsiteY6" fmla="*/ 1222284 h 2693098"/>
              <a:gd name="connsiteX7" fmla="*/ 2423349 w 2693098"/>
              <a:gd name="connsiteY7" fmla="*/ 1315807 h 2693098"/>
              <a:gd name="connsiteX8" fmla="*/ 2347896 w 2693098"/>
              <a:gd name="connsiteY8" fmla="*/ 1743724 h 2693098"/>
              <a:gd name="connsiteX9" fmla="*/ 2557386 w 2693098"/>
              <a:gd name="connsiteY9" fmla="*/ 1919498 h 2693098"/>
              <a:gd name="connsiteX10" fmla="*/ 2448155 w 2693098"/>
              <a:gd name="connsiteY10" fmla="*/ 2108690 h 2693098"/>
              <a:gd name="connsiteX11" fmla="*/ 2191187 w 2693098"/>
              <a:gd name="connsiteY11" fmla="*/ 2015153 h 2693098"/>
              <a:gd name="connsiteX12" fmla="*/ 1858327 w 2693098"/>
              <a:gd name="connsiteY12" fmla="*/ 2294456 h 2693098"/>
              <a:gd name="connsiteX13" fmla="*/ 1905819 w 2693098"/>
              <a:gd name="connsiteY13" fmla="*/ 2563764 h 2693098"/>
              <a:gd name="connsiteX14" fmla="*/ 1700534 w 2693098"/>
              <a:gd name="connsiteY14" fmla="*/ 2638482 h 2693098"/>
              <a:gd name="connsiteX15" fmla="*/ 1563808 w 2693098"/>
              <a:gd name="connsiteY15" fmla="*/ 2401652 h 2693098"/>
              <a:gd name="connsiteX16" fmla="*/ 1129290 w 2693098"/>
              <a:gd name="connsiteY16" fmla="*/ 2401652 h 2693098"/>
              <a:gd name="connsiteX17" fmla="*/ 992564 w 2693098"/>
              <a:gd name="connsiteY17" fmla="*/ 2638482 h 2693098"/>
              <a:gd name="connsiteX18" fmla="*/ 787279 w 2693098"/>
              <a:gd name="connsiteY18" fmla="*/ 2563764 h 2693098"/>
              <a:gd name="connsiteX19" fmla="*/ 834772 w 2693098"/>
              <a:gd name="connsiteY19" fmla="*/ 2294456 h 2693098"/>
              <a:gd name="connsiteX20" fmla="*/ 501912 w 2693098"/>
              <a:gd name="connsiteY20" fmla="*/ 2015153 h 2693098"/>
              <a:gd name="connsiteX21" fmla="*/ 244943 w 2693098"/>
              <a:gd name="connsiteY21" fmla="*/ 2108690 h 2693098"/>
              <a:gd name="connsiteX22" fmla="*/ 135712 w 2693098"/>
              <a:gd name="connsiteY22" fmla="*/ 1919498 h 2693098"/>
              <a:gd name="connsiteX23" fmla="*/ 345202 w 2693098"/>
              <a:gd name="connsiteY23" fmla="*/ 1743724 h 2693098"/>
              <a:gd name="connsiteX24" fmla="*/ 269749 w 2693098"/>
              <a:gd name="connsiteY24" fmla="*/ 1315807 h 2693098"/>
              <a:gd name="connsiteX25" fmla="*/ 12775 w 2693098"/>
              <a:gd name="connsiteY25" fmla="*/ 1222284 h 2693098"/>
              <a:gd name="connsiteX26" fmla="*/ 50710 w 2693098"/>
              <a:gd name="connsiteY26" fmla="*/ 1007142 h 2693098"/>
              <a:gd name="connsiteX27" fmla="*/ 324173 w 2693098"/>
              <a:gd name="connsiteY27" fmla="*/ 1007149 h 2693098"/>
              <a:gd name="connsiteX28" fmla="*/ 541432 w 2693098"/>
              <a:gd name="connsiteY28" fmla="*/ 630845 h 2693098"/>
              <a:gd name="connsiteX29" fmla="*/ 404695 w 2693098"/>
              <a:gd name="connsiteY29" fmla="*/ 394023 h 2693098"/>
              <a:gd name="connsiteX30" fmla="*/ 572045 w 2693098"/>
              <a:gd name="connsiteY30" fmla="*/ 253599 h 2693098"/>
              <a:gd name="connsiteX31" fmla="*/ 781526 w 2693098"/>
              <a:gd name="connsiteY31" fmla="*/ 429383 h 2693098"/>
              <a:gd name="connsiteX32" fmla="*/ 1189840 w 2693098"/>
              <a:gd name="connsiteY32" fmla="*/ 280769 h 2693098"/>
              <a:gd name="connsiteX33" fmla="*/ 1237319 w 2693098"/>
              <a:gd name="connsiteY33" fmla="*/ 11459 h 2693098"/>
              <a:gd name="connsiteX34" fmla="*/ 1455779 w 2693098"/>
              <a:gd name="connsiteY34" fmla="*/ 11459 h 2693098"/>
              <a:gd name="connsiteX35" fmla="*/ 1503259 w 2693098"/>
              <a:gd name="connsiteY35" fmla="*/ 280769 h 2693098"/>
              <a:gd name="connsiteX36" fmla="*/ 1911573 w 2693098"/>
              <a:gd name="connsiteY36" fmla="*/ 429383 h 2693098"/>
              <a:gd name="connsiteX37" fmla="*/ 1911572 w 2693098"/>
              <a:gd name="connsiteY37" fmla="*/ 429383 h 269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3098" h="2693098">
                <a:moveTo>
                  <a:pt x="1911572" y="429383"/>
                </a:moveTo>
                <a:lnTo>
                  <a:pt x="2121053" y="253599"/>
                </a:lnTo>
                <a:lnTo>
                  <a:pt x="2288403" y="394023"/>
                </a:lnTo>
                <a:lnTo>
                  <a:pt x="2151666" y="630845"/>
                </a:lnTo>
                <a:cubicBezTo>
                  <a:pt x="2248894" y="740220"/>
                  <a:pt x="2322818" y="868259"/>
                  <a:pt x="2368925" y="1007149"/>
                </a:cubicBezTo>
                <a:lnTo>
                  <a:pt x="2642388" y="1007142"/>
                </a:lnTo>
                <a:lnTo>
                  <a:pt x="2680323" y="1222284"/>
                </a:lnTo>
                <a:lnTo>
                  <a:pt x="2423349" y="1315807"/>
                </a:lnTo>
                <a:cubicBezTo>
                  <a:pt x="2427525" y="1462090"/>
                  <a:pt x="2401852" y="1607691"/>
                  <a:pt x="2347896" y="1743724"/>
                </a:cubicBezTo>
                <a:lnTo>
                  <a:pt x="2557386" y="1919498"/>
                </a:lnTo>
                <a:lnTo>
                  <a:pt x="2448155" y="2108690"/>
                </a:lnTo>
                <a:lnTo>
                  <a:pt x="2191187" y="2015153"/>
                </a:lnTo>
                <a:cubicBezTo>
                  <a:pt x="2100357" y="2129897"/>
                  <a:pt x="1987100" y="2224931"/>
                  <a:pt x="1858327" y="2294456"/>
                </a:cubicBezTo>
                <a:lnTo>
                  <a:pt x="1905819" y="2563764"/>
                </a:lnTo>
                <a:lnTo>
                  <a:pt x="1700534" y="2638482"/>
                </a:lnTo>
                <a:lnTo>
                  <a:pt x="1563808" y="2401652"/>
                </a:lnTo>
                <a:cubicBezTo>
                  <a:pt x="1420472" y="2431167"/>
                  <a:pt x="1272625" y="2431167"/>
                  <a:pt x="1129290" y="2401652"/>
                </a:cubicBezTo>
                <a:lnTo>
                  <a:pt x="992564" y="2638482"/>
                </a:lnTo>
                <a:lnTo>
                  <a:pt x="787279" y="2563764"/>
                </a:lnTo>
                <a:lnTo>
                  <a:pt x="834772" y="2294456"/>
                </a:lnTo>
                <a:cubicBezTo>
                  <a:pt x="705999" y="2224931"/>
                  <a:pt x="592742" y="2129897"/>
                  <a:pt x="501912" y="2015153"/>
                </a:cubicBezTo>
                <a:lnTo>
                  <a:pt x="244943" y="2108690"/>
                </a:lnTo>
                <a:lnTo>
                  <a:pt x="135712" y="1919498"/>
                </a:lnTo>
                <a:lnTo>
                  <a:pt x="345202" y="1743724"/>
                </a:lnTo>
                <a:cubicBezTo>
                  <a:pt x="291246" y="1607691"/>
                  <a:pt x="265572" y="1462090"/>
                  <a:pt x="269749" y="1315807"/>
                </a:cubicBezTo>
                <a:lnTo>
                  <a:pt x="12775" y="1222284"/>
                </a:lnTo>
                <a:lnTo>
                  <a:pt x="50710" y="1007142"/>
                </a:lnTo>
                <a:lnTo>
                  <a:pt x="324173" y="1007149"/>
                </a:lnTo>
                <a:cubicBezTo>
                  <a:pt x="370280" y="868259"/>
                  <a:pt x="444204" y="740220"/>
                  <a:pt x="541432" y="630845"/>
                </a:cubicBezTo>
                <a:lnTo>
                  <a:pt x="404695" y="394023"/>
                </a:lnTo>
                <a:lnTo>
                  <a:pt x="572045" y="253599"/>
                </a:lnTo>
                <a:lnTo>
                  <a:pt x="781526" y="429383"/>
                </a:lnTo>
                <a:cubicBezTo>
                  <a:pt x="906123" y="352624"/>
                  <a:pt x="1045053" y="302058"/>
                  <a:pt x="1189840" y="280769"/>
                </a:cubicBezTo>
                <a:lnTo>
                  <a:pt x="1237319" y="11459"/>
                </a:lnTo>
                <a:lnTo>
                  <a:pt x="1455779" y="11459"/>
                </a:lnTo>
                <a:lnTo>
                  <a:pt x="1503259" y="280769"/>
                </a:lnTo>
                <a:cubicBezTo>
                  <a:pt x="1648045" y="302058"/>
                  <a:pt x="1786976" y="352625"/>
                  <a:pt x="1911573" y="429383"/>
                </a:cubicBezTo>
                <a:lnTo>
                  <a:pt x="1911572" y="429383"/>
                </a:lnTo>
                <a:close/>
              </a:path>
            </a:pathLst>
          </a:custGeom>
          <a:solidFill>
            <a:srgbClr val="4E407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809" tIns="843192" rIns="725809" bIns="905026" numCol="1" spcCol="1270" anchor="ctr" anchorCtr="0">
            <a:noAutofit/>
          </a:bodyPr>
          <a:lstStyle/>
          <a:p>
            <a:pPr defTabSz="525186">
              <a:lnSpc>
                <a:spcPct val="90000"/>
              </a:lnSpc>
              <a:spcAft>
                <a:spcPct val="35000"/>
              </a:spcAft>
            </a:pPr>
            <a:endParaRPr lang="en-US" sz="1200" b="1" dirty="0" smtClean="0">
              <a:solidFill>
                <a:schemeClr val="bg1"/>
              </a:solidFill>
              <a:latin typeface="TheSansYotaSC W5 Plain" panose="020B0602050302020203" pitchFamily="34" charset="0"/>
            </a:endParaRPr>
          </a:p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Congestion </a:t>
            </a:r>
            <a:r>
              <a:rPr lang="en-US" sz="2800" b="1" dirty="0" err="1">
                <a:solidFill>
                  <a:schemeClr val="bg1"/>
                </a:solidFill>
                <a:latin typeface="TheSansYotaSC W5 Plain" panose="020B0602050302020203" pitchFamily="34" charset="0"/>
              </a:rPr>
              <a:t>Mgmt</a:t>
            </a:r>
            <a:endParaRPr lang="en-US" sz="28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28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Advanced Service </a:t>
            </a:r>
            <a:r>
              <a:rPr lang="en-US" sz="2800" b="1" dirty="0" smtClean="0">
                <a:solidFill>
                  <a:schemeClr val="bg1"/>
                </a:solidFill>
                <a:latin typeface="TheSansYotaSC W5 Plain" panose="020B0602050302020203" pitchFamily="34" charset="0"/>
              </a:rPr>
              <a:t>Model</a:t>
            </a:r>
            <a:endParaRPr lang="ru-RU" sz="28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222480" y="1408530"/>
            <a:ext cx="2972406" cy="2892206"/>
          </a:xfrm>
          <a:custGeom>
            <a:avLst/>
            <a:gdLst>
              <a:gd name="connsiteX0" fmla="*/ 1911572 w 2693098"/>
              <a:gd name="connsiteY0" fmla="*/ 429383 h 2693098"/>
              <a:gd name="connsiteX1" fmla="*/ 2121053 w 2693098"/>
              <a:gd name="connsiteY1" fmla="*/ 253599 h 2693098"/>
              <a:gd name="connsiteX2" fmla="*/ 2288403 w 2693098"/>
              <a:gd name="connsiteY2" fmla="*/ 394023 h 2693098"/>
              <a:gd name="connsiteX3" fmla="*/ 2151666 w 2693098"/>
              <a:gd name="connsiteY3" fmla="*/ 630845 h 2693098"/>
              <a:gd name="connsiteX4" fmla="*/ 2368925 w 2693098"/>
              <a:gd name="connsiteY4" fmla="*/ 1007149 h 2693098"/>
              <a:gd name="connsiteX5" fmla="*/ 2642388 w 2693098"/>
              <a:gd name="connsiteY5" fmla="*/ 1007142 h 2693098"/>
              <a:gd name="connsiteX6" fmla="*/ 2680323 w 2693098"/>
              <a:gd name="connsiteY6" fmla="*/ 1222284 h 2693098"/>
              <a:gd name="connsiteX7" fmla="*/ 2423349 w 2693098"/>
              <a:gd name="connsiteY7" fmla="*/ 1315807 h 2693098"/>
              <a:gd name="connsiteX8" fmla="*/ 2347896 w 2693098"/>
              <a:gd name="connsiteY8" fmla="*/ 1743724 h 2693098"/>
              <a:gd name="connsiteX9" fmla="*/ 2557386 w 2693098"/>
              <a:gd name="connsiteY9" fmla="*/ 1919498 h 2693098"/>
              <a:gd name="connsiteX10" fmla="*/ 2448155 w 2693098"/>
              <a:gd name="connsiteY10" fmla="*/ 2108690 h 2693098"/>
              <a:gd name="connsiteX11" fmla="*/ 2191187 w 2693098"/>
              <a:gd name="connsiteY11" fmla="*/ 2015153 h 2693098"/>
              <a:gd name="connsiteX12" fmla="*/ 1858327 w 2693098"/>
              <a:gd name="connsiteY12" fmla="*/ 2294456 h 2693098"/>
              <a:gd name="connsiteX13" fmla="*/ 1905819 w 2693098"/>
              <a:gd name="connsiteY13" fmla="*/ 2563764 h 2693098"/>
              <a:gd name="connsiteX14" fmla="*/ 1700534 w 2693098"/>
              <a:gd name="connsiteY14" fmla="*/ 2638482 h 2693098"/>
              <a:gd name="connsiteX15" fmla="*/ 1563808 w 2693098"/>
              <a:gd name="connsiteY15" fmla="*/ 2401652 h 2693098"/>
              <a:gd name="connsiteX16" fmla="*/ 1129290 w 2693098"/>
              <a:gd name="connsiteY16" fmla="*/ 2401652 h 2693098"/>
              <a:gd name="connsiteX17" fmla="*/ 992564 w 2693098"/>
              <a:gd name="connsiteY17" fmla="*/ 2638482 h 2693098"/>
              <a:gd name="connsiteX18" fmla="*/ 787279 w 2693098"/>
              <a:gd name="connsiteY18" fmla="*/ 2563764 h 2693098"/>
              <a:gd name="connsiteX19" fmla="*/ 834772 w 2693098"/>
              <a:gd name="connsiteY19" fmla="*/ 2294456 h 2693098"/>
              <a:gd name="connsiteX20" fmla="*/ 501912 w 2693098"/>
              <a:gd name="connsiteY20" fmla="*/ 2015153 h 2693098"/>
              <a:gd name="connsiteX21" fmla="*/ 244943 w 2693098"/>
              <a:gd name="connsiteY21" fmla="*/ 2108690 h 2693098"/>
              <a:gd name="connsiteX22" fmla="*/ 135712 w 2693098"/>
              <a:gd name="connsiteY22" fmla="*/ 1919498 h 2693098"/>
              <a:gd name="connsiteX23" fmla="*/ 345202 w 2693098"/>
              <a:gd name="connsiteY23" fmla="*/ 1743724 h 2693098"/>
              <a:gd name="connsiteX24" fmla="*/ 269749 w 2693098"/>
              <a:gd name="connsiteY24" fmla="*/ 1315807 h 2693098"/>
              <a:gd name="connsiteX25" fmla="*/ 12775 w 2693098"/>
              <a:gd name="connsiteY25" fmla="*/ 1222284 h 2693098"/>
              <a:gd name="connsiteX26" fmla="*/ 50710 w 2693098"/>
              <a:gd name="connsiteY26" fmla="*/ 1007142 h 2693098"/>
              <a:gd name="connsiteX27" fmla="*/ 324173 w 2693098"/>
              <a:gd name="connsiteY27" fmla="*/ 1007149 h 2693098"/>
              <a:gd name="connsiteX28" fmla="*/ 541432 w 2693098"/>
              <a:gd name="connsiteY28" fmla="*/ 630845 h 2693098"/>
              <a:gd name="connsiteX29" fmla="*/ 404695 w 2693098"/>
              <a:gd name="connsiteY29" fmla="*/ 394023 h 2693098"/>
              <a:gd name="connsiteX30" fmla="*/ 572045 w 2693098"/>
              <a:gd name="connsiteY30" fmla="*/ 253599 h 2693098"/>
              <a:gd name="connsiteX31" fmla="*/ 781526 w 2693098"/>
              <a:gd name="connsiteY31" fmla="*/ 429383 h 2693098"/>
              <a:gd name="connsiteX32" fmla="*/ 1189840 w 2693098"/>
              <a:gd name="connsiteY32" fmla="*/ 280769 h 2693098"/>
              <a:gd name="connsiteX33" fmla="*/ 1237319 w 2693098"/>
              <a:gd name="connsiteY33" fmla="*/ 11459 h 2693098"/>
              <a:gd name="connsiteX34" fmla="*/ 1455779 w 2693098"/>
              <a:gd name="connsiteY34" fmla="*/ 11459 h 2693098"/>
              <a:gd name="connsiteX35" fmla="*/ 1503259 w 2693098"/>
              <a:gd name="connsiteY35" fmla="*/ 280769 h 2693098"/>
              <a:gd name="connsiteX36" fmla="*/ 1911573 w 2693098"/>
              <a:gd name="connsiteY36" fmla="*/ 429383 h 2693098"/>
              <a:gd name="connsiteX37" fmla="*/ 1911572 w 2693098"/>
              <a:gd name="connsiteY37" fmla="*/ 429383 h 269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93098" h="2693098">
                <a:moveTo>
                  <a:pt x="1911572" y="429383"/>
                </a:moveTo>
                <a:lnTo>
                  <a:pt x="2121053" y="253599"/>
                </a:lnTo>
                <a:lnTo>
                  <a:pt x="2288403" y="394023"/>
                </a:lnTo>
                <a:lnTo>
                  <a:pt x="2151666" y="630845"/>
                </a:lnTo>
                <a:cubicBezTo>
                  <a:pt x="2248894" y="740220"/>
                  <a:pt x="2322818" y="868259"/>
                  <a:pt x="2368925" y="1007149"/>
                </a:cubicBezTo>
                <a:lnTo>
                  <a:pt x="2642388" y="1007142"/>
                </a:lnTo>
                <a:lnTo>
                  <a:pt x="2680323" y="1222284"/>
                </a:lnTo>
                <a:lnTo>
                  <a:pt x="2423349" y="1315807"/>
                </a:lnTo>
                <a:cubicBezTo>
                  <a:pt x="2427525" y="1462090"/>
                  <a:pt x="2401852" y="1607691"/>
                  <a:pt x="2347896" y="1743724"/>
                </a:cubicBezTo>
                <a:lnTo>
                  <a:pt x="2557386" y="1919498"/>
                </a:lnTo>
                <a:lnTo>
                  <a:pt x="2448155" y="2108690"/>
                </a:lnTo>
                <a:lnTo>
                  <a:pt x="2191187" y="2015153"/>
                </a:lnTo>
                <a:cubicBezTo>
                  <a:pt x="2100357" y="2129897"/>
                  <a:pt x="1987100" y="2224931"/>
                  <a:pt x="1858327" y="2294456"/>
                </a:cubicBezTo>
                <a:lnTo>
                  <a:pt x="1905819" y="2563764"/>
                </a:lnTo>
                <a:lnTo>
                  <a:pt x="1700534" y="2638482"/>
                </a:lnTo>
                <a:lnTo>
                  <a:pt x="1563808" y="2401652"/>
                </a:lnTo>
                <a:cubicBezTo>
                  <a:pt x="1420472" y="2431167"/>
                  <a:pt x="1272625" y="2431167"/>
                  <a:pt x="1129290" y="2401652"/>
                </a:cubicBezTo>
                <a:lnTo>
                  <a:pt x="992564" y="2638482"/>
                </a:lnTo>
                <a:lnTo>
                  <a:pt x="787279" y="2563764"/>
                </a:lnTo>
                <a:lnTo>
                  <a:pt x="834772" y="2294456"/>
                </a:lnTo>
                <a:cubicBezTo>
                  <a:pt x="705999" y="2224931"/>
                  <a:pt x="592742" y="2129897"/>
                  <a:pt x="501912" y="2015153"/>
                </a:cubicBezTo>
                <a:lnTo>
                  <a:pt x="244943" y="2108690"/>
                </a:lnTo>
                <a:lnTo>
                  <a:pt x="135712" y="1919498"/>
                </a:lnTo>
                <a:lnTo>
                  <a:pt x="345202" y="1743724"/>
                </a:lnTo>
                <a:cubicBezTo>
                  <a:pt x="291246" y="1607691"/>
                  <a:pt x="265572" y="1462090"/>
                  <a:pt x="269749" y="1315807"/>
                </a:cubicBezTo>
                <a:lnTo>
                  <a:pt x="12775" y="1222284"/>
                </a:lnTo>
                <a:lnTo>
                  <a:pt x="50710" y="1007142"/>
                </a:lnTo>
                <a:lnTo>
                  <a:pt x="324173" y="1007149"/>
                </a:lnTo>
                <a:cubicBezTo>
                  <a:pt x="370280" y="868259"/>
                  <a:pt x="444204" y="740220"/>
                  <a:pt x="541432" y="630845"/>
                </a:cubicBezTo>
                <a:lnTo>
                  <a:pt x="404695" y="394023"/>
                </a:lnTo>
                <a:lnTo>
                  <a:pt x="572045" y="253599"/>
                </a:lnTo>
                <a:lnTo>
                  <a:pt x="781526" y="429383"/>
                </a:lnTo>
                <a:cubicBezTo>
                  <a:pt x="906123" y="352624"/>
                  <a:pt x="1045053" y="302058"/>
                  <a:pt x="1189840" y="280769"/>
                </a:cubicBezTo>
                <a:lnTo>
                  <a:pt x="1237319" y="11459"/>
                </a:lnTo>
                <a:lnTo>
                  <a:pt x="1455779" y="11459"/>
                </a:lnTo>
                <a:lnTo>
                  <a:pt x="1503259" y="280769"/>
                </a:lnTo>
                <a:cubicBezTo>
                  <a:pt x="1648045" y="302058"/>
                  <a:pt x="1786976" y="352625"/>
                  <a:pt x="1911573" y="429383"/>
                </a:cubicBezTo>
                <a:lnTo>
                  <a:pt x="1911572" y="429383"/>
                </a:lnTo>
                <a:close/>
              </a:path>
            </a:pathLst>
          </a:custGeom>
          <a:solidFill>
            <a:srgbClr val="E72839">
              <a:alpha val="7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809" tIns="843192" rIns="725809" bIns="905026" numCol="1" spcCol="1270" anchor="ctr" anchorCtr="0">
            <a:noAutofit/>
          </a:bodyPr>
          <a:lstStyle/>
          <a:p>
            <a:pPr defTabSz="525186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>
                <a:solidFill>
                  <a:schemeClr val="bg1"/>
                </a:solidFill>
                <a:latin typeface="TheSansYotaSC W5 Plain" panose="020B0602050302020203" pitchFamily="34" charset="0"/>
              </a:rPr>
              <a:t>Multi-PCEF</a:t>
            </a:r>
            <a:endParaRPr lang="ru-RU" sz="2800" b="1" dirty="0">
              <a:solidFill>
                <a:schemeClr val="bg1"/>
              </a:solidFill>
              <a:latin typeface="TheSansYotaSC W5 Plain" panose="020B0602050302020203" pitchFamily="34" charset="0"/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676630" y="452228"/>
            <a:ext cx="11506200" cy="762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3B3C3B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r>
              <a:rPr lang="en-US" sz="4400" kern="0" dirty="0" err="1">
                <a:solidFill>
                  <a:schemeClr val="tx1"/>
                </a:solidFill>
                <a:latin typeface="TheSerifYota W8 ExtraBold" panose="020A0903050302020204" pitchFamily="18" charset="0"/>
              </a:rPr>
              <a:t>Yota</a:t>
            </a:r>
            <a:r>
              <a:rPr lang="en-US" sz="4400" kern="0" dirty="0">
                <a:solidFill>
                  <a:schemeClr val="tx1"/>
                </a:solidFill>
                <a:latin typeface="TheSerifYota W8 ExtraBold" panose="020A0903050302020204" pitchFamily="18" charset="0"/>
              </a:rPr>
              <a:t> PCRF </a:t>
            </a:r>
            <a:r>
              <a:rPr lang="en-US" sz="4400" kern="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Benefits</a:t>
            </a:r>
            <a:endParaRPr lang="ru-RU" sz="4400" kern="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635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reepcrf.com/wp-content/uploads/2013/07/copy-freepcrf_top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04" y="1636440"/>
            <a:ext cx="9144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92523" y="8536431"/>
            <a:ext cx="461453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www.</a:t>
            </a:r>
            <a:r>
              <a:rPr lang="ru-RU" dirty="0" smtClean="0"/>
              <a:t>freepcrf.com</a:t>
            </a:r>
            <a:endParaRPr lang="en-US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531861" y="8549208"/>
            <a:ext cx="6330579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SMalygin@yotateam.com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3808" y="4012704"/>
            <a:ext cx="10441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Good for education</a:t>
            </a:r>
            <a:r>
              <a:rPr lang="en-US" sz="4000" b="1" spc="-150" dirty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, evaluation </a:t>
            </a: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and testing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One-click download for soft &amp; docs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No registration / NDA / SMS, etc.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spc="-150" dirty="0">
              <a:solidFill>
                <a:schemeClr val="tx1">
                  <a:lumMod val="75000"/>
                </a:schemeClr>
              </a:solidFill>
              <a:latin typeface="TheSerifYota W4 SemiLight" panose="020A0503050302020204" pitchFamily="18" charset="0"/>
              <a:cs typeface="TheSerifYota W8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365545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6840" y="498358"/>
            <a:ext cx="11506200" cy="762000"/>
          </a:xfrm>
        </p:spPr>
        <p:txBody>
          <a:bodyPr vert="horz" wrap="square" lIns="0" tIns="0" rIns="0" bIns="0" numCol="1" anchor="t" anchorCtr="0">
            <a:noAutofit/>
          </a:bodyPr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What is </a:t>
            </a:r>
            <a:r>
              <a:rPr lang="en-US" sz="4400" dirty="0" err="1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Yota</a:t>
            </a:r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?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59" y="4444752"/>
            <a:ext cx="3930438" cy="36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2890" y="839299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ABEB"/>
                </a:solidFill>
                <a:latin typeface="TheSerifYota W5 Plain" panose="020A0603050302020204" pitchFamily="18" charset="0"/>
              </a:rPr>
              <a:t>Yota</a:t>
            </a:r>
            <a:r>
              <a:rPr lang="en-US" sz="4000" b="1" dirty="0" smtClean="0">
                <a:solidFill>
                  <a:srgbClr val="00ABEB"/>
                </a:solidFill>
                <a:latin typeface="TheSerifYota W5 Plain" panose="020A0603050302020204" pitchFamily="18" charset="0"/>
              </a:rPr>
              <a:t> Phone</a:t>
            </a:r>
            <a:endParaRPr lang="ru-RU" sz="4000" b="1" dirty="0">
              <a:solidFill>
                <a:srgbClr val="00ABEB"/>
              </a:solidFill>
              <a:latin typeface="TheSerifYota W5 Plain" panose="020A0603050302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0296" y="8117160"/>
            <a:ext cx="452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ABEB"/>
                </a:solidFill>
                <a:latin typeface="TheSerifYota W5 Plain" panose="020A0603050302020204" pitchFamily="18" charset="0"/>
              </a:rPr>
              <a:t>Yota</a:t>
            </a:r>
            <a:r>
              <a:rPr lang="en-US" sz="4000" b="1" dirty="0" smtClean="0">
                <a:solidFill>
                  <a:srgbClr val="00ABEB"/>
                </a:solidFill>
                <a:latin typeface="TheSerifYota W5 Plain" panose="020A0603050302020204" pitchFamily="18" charset="0"/>
              </a:rPr>
              <a:t> Mobile Internet</a:t>
            </a:r>
            <a:endParaRPr lang="en-US" sz="4000" b="1" dirty="0">
              <a:solidFill>
                <a:srgbClr val="00ABEB"/>
              </a:solidFill>
              <a:latin typeface="TheSerifYota W5 Plain" panose="020A0603050302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84869" y="839299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ABEB"/>
                </a:solidFill>
                <a:latin typeface="TheSerifYota W5 Plain" panose="020A0603050302020204" pitchFamily="18" charset="0"/>
              </a:rPr>
              <a:t>Yota PCRF</a:t>
            </a:r>
            <a:endParaRPr lang="ru-RU" sz="4000" b="1" dirty="0">
              <a:solidFill>
                <a:srgbClr val="00ABEB"/>
              </a:solidFill>
              <a:latin typeface="TheSerifYota W5 Plain" panose="020A0603050302020204" pitchFamily="18" charset="0"/>
            </a:endParaRPr>
          </a:p>
        </p:txBody>
      </p:sp>
      <p:pic>
        <p:nvPicPr>
          <p:cNvPr id="3076" name="Picture 4" descr="Обновленный мобильный роутер Yota Many.  По сравнению с предыдущей моделью у нового Yota Many снижено энергопотребление: заряда батареи хватит на 16 часов серфинга и до 60 часов работы в режиме ожидания. Встроенный дисплей на основе технологии E-Paper отображает уровень заряда аккумулятора, количество подключенных устройств и режим Wi-Fi сети. Новый Yota Many компактный и легкий, как смартфон, и поддерживает до 8 подключений по Wi-Fi.  http://many.yota.ru/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11541" r="34475" b="2801"/>
          <a:stretch/>
        </p:blipFill>
        <p:spPr bwMode="auto">
          <a:xfrm>
            <a:off x="5259090" y="4444752"/>
            <a:ext cx="325953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96" y="4444752"/>
            <a:ext cx="3102549" cy="3600400"/>
          </a:xfrm>
          <a:prstGeom prst="rect">
            <a:avLst/>
          </a:prstGeom>
        </p:spPr>
      </p:pic>
      <p:pic>
        <p:nvPicPr>
          <p:cNvPr id="3074" name="Picture 2" descr="http://toplogos.ru/images/logo-yot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4"/>
          <a:stretch/>
        </p:blipFill>
        <p:spPr bwMode="auto">
          <a:xfrm>
            <a:off x="5259090" y="1420416"/>
            <a:ext cx="3115518" cy="23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55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9526736" y="5885391"/>
            <a:ext cx="1734865" cy="3599921"/>
          </a:xfrm>
          <a:prstGeom prst="roundRect">
            <a:avLst/>
          </a:prstGeom>
          <a:solidFill>
            <a:srgbClr val="EFEEF0"/>
          </a:solidFill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684537" y="1580868"/>
            <a:ext cx="9577064" cy="3412450"/>
          </a:xfrm>
          <a:custGeom>
            <a:avLst/>
            <a:gdLst>
              <a:gd name="connsiteX0" fmla="*/ 0 w 9910916"/>
              <a:gd name="connsiteY0" fmla="*/ 4026310 h 4026310"/>
              <a:gd name="connsiteX1" fmla="*/ 4173794 w 9910916"/>
              <a:gd name="connsiteY1" fmla="*/ 1592826 h 4026310"/>
              <a:gd name="connsiteX2" fmla="*/ 9232491 w 9910916"/>
              <a:gd name="connsiteY2" fmla="*/ 191729 h 4026310"/>
              <a:gd name="connsiteX3" fmla="*/ 9910916 w 9910916"/>
              <a:gd name="connsiteY3" fmla="*/ 0 h 402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0916" h="4026310">
                <a:moveTo>
                  <a:pt x="0" y="4026310"/>
                </a:moveTo>
                <a:cubicBezTo>
                  <a:pt x="1317523" y="3129116"/>
                  <a:pt x="2635046" y="2231923"/>
                  <a:pt x="4173794" y="1592826"/>
                </a:cubicBezTo>
                <a:cubicBezTo>
                  <a:pt x="5712542" y="953729"/>
                  <a:pt x="9232491" y="191729"/>
                  <a:pt x="9232491" y="191729"/>
                </a:cubicBezTo>
                <a:lnTo>
                  <a:pt x="9910916" y="0"/>
                </a:lnTo>
              </a:path>
            </a:pathLst>
          </a:custGeom>
          <a:ln w="22225">
            <a:solidFill>
              <a:schemeClr val="accent5">
                <a:shade val="95000"/>
                <a:satMod val="105000"/>
                <a:alpha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243274613"/>
              </p:ext>
            </p:extLst>
          </p:nvPr>
        </p:nvGraphicFramePr>
        <p:xfrm>
          <a:off x="597744" y="1274157"/>
          <a:ext cx="11737304" cy="5112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675" y="501954"/>
            <a:ext cx="8337013" cy="55842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Yota Mobile Operator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60612" y="5918806"/>
            <a:ext cx="7638425" cy="1258696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spc="-150" dirty="0" smtClean="0">
              <a:solidFill>
                <a:srgbClr val="3C3C3B"/>
              </a:solidFill>
              <a:latin typeface="TheSansYota W5 Plain" panose="020B0602050302020203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spc="-150" dirty="0" smtClean="0">
              <a:solidFill>
                <a:srgbClr val="3C3C3B"/>
              </a:solidFill>
              <a:latin typeface="TheSansYota W5 Plain" panose="020B0602050302020203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0" spc="-150" dirty="0" smtClean="0">
              <a:solidFill>
                <a:srgbClr val="3C3C3B"/>
              </a:solidFill>
              <a:latin typeface="TheSansYota W5 Plain" panose="020B0602050302020203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0" spc="-150" dirty="0" smtClean="0">
              <a:solidFill>
                <a:srgbClr val="3C3C3B"/>
              </a:solidFill>
              <a:latin typeface="TheSansYota W5 Plain" panose="020B06020503020202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 b="0" spc="-150" dirty="0" smtClean="0">
              <a:solidFill>
                <a:srgbClr val="7F8083"/>
              </a:solidFill>
              <a:latin typeface="TheSansYota W5 Plain" panose="020B0602050302020203" pitchFamily="34" charset="0"/>
            </a:endParaRPr>
          </a:p>
          <a:p>
            <a:pPr lvl="0"/>
            <a:endParaRPr lang="ru-RU" sz="800" b="0" spc="-150" dirty="0" smtClean="0">
              <a:solidFill>
                <a:srgbClr val="7F8083"/>
              </a:solidFill>
              <a:latin typeface="TheSansYota W5 Plain" panose="020B0602050302020203" pitchFamily="34" charset="0"/>
            </a:endParaRPr>
          </a:p>
          <a:p>
            <a:endParaRPr lang="ru-RU" sz="800" b="0" spc="-150" dirty="0">
              <a:solidFill>
                <a:srgbClr val="7F8083"/>
              </a:solidFill>
              <a:latin typeface="TheSansYota W5 Plain" panose="020B0602050302020203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263270" y="4993318"/>
            <a:ext cx="10225136" cy="0"/>
          </a:xfrm>
          <a:prstGeom prst="straightConnector1">
            <a:avLst/>
          </a:prstGeom>
          <a:ln w="3492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97"/>
          <p:cNvSpPr/>
          <p:nvPr/>
        </p:nvSpPr>
        <p:spPr>
          <a:xfrm>
            <a:off x="2253928" y="5204469"/>
            <a:ext cx="837952" cy="352775"/>
          </a:xfrm>
          <a:prstGeom prst="rect">
            <a:avLst/>
          </a:prstGeom>
          <a:noFill/>
        </p:spPr>
        <p:txBody>
          <a:bodyPr wrap="square" lIns="68564" tIns="34283" rIns="68564" bIns="34283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TheSansYota W8 ExtraBold" panose="020B0902050302020203" pitchFamily="34" charset="0"/>
                <a:cs typeface="Aharoni" pitchFamily="2" charset="-79"/>
              </a:rPr>
              <a:t>2008</a:t>
            </a:r>
            <a:endParaRPr lang="ru-RU" sz="2000" b="1" dirty="0">
              <a:solidFill>
                <a:schemeClr val="tx1"/>
              </a:solidFill>
              <a:latin typeface="TheSansYota W8 ExtraBold" panose="020B0902050302020203" pitchFamily="34" charset="0"/>
              <a:cs typeface="Aharoni" pitchFamily="2" charset="-79"/>
            </a:endParaRPr>
          </a:p>
        </p:txBody>
      </p:sp>
      <p:sp>
        <p:nvSpPr>
          <p:cNvPr id="12" name="Прямоугольник 97"/>
          <p:cNvSpPr/>
          <p:nvPr/>
        </p:nvSpPr>
        <p:spPr>
          <a:xfrm>
            <a:off x="10160252" y="5204469"/>
            <a:ext cx="837952" cy="352775"/>
          </a:xfrm>
          <a:prstGeom prst="rect">
            <a:avLst/>
          </a:prstGeom>
          <a:noFill/>
        </p:spPr>
        <p:txBody>
          <a:bodyPr wrap="square" lIns="68564" tIns="34283" rIns="68564" bIns="34283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TheSansYota W8 ExtraBold" panose="020B0902050302020203" pitchFamily="34" charset="0"/>
                <a:cs typeface="Aharoni" pitchFamily="2" charset="-79"/>
              </a:rPr>
              <a:t>2014</a:t>
            </a:r>
            <a:endParaRPr lang="ru-RU" sz="2000" b="1" dirty="0">
              <a:solidFill>
                <a:schemeClr val="tx1"/>
              </a:solidFill>
              <a:latin typeface="TheSansYota W8 ExtraBold" panose="020B0902050302020203" pitchFamily="34" charset="0"/>
              <a:cs typeface="Aharoni" pitchFamily="2" charset="-79"/>
            </a:endParaRPr>
          </a:p>
        </p:txBody>
      </p:sp>
      <p:sp>
        <p:nvSpPr>
          <p:cNvPr id="16" name="Прямоугольник 97"/>
          <p:cNvSpPr/>
          <p:nvPr/>
        </p:nvSpPr>
        <p:spPr>
          <a:xfrm>
            <a:off x="7520594" y="1460808"/>
            <a:ext cx="1800200" cy="629774"/>
          </a:xfrm>
          <a:prstGeom prst="rect">
            <a:avLst/>
          </a:prstGeom>
          <a:noFill/>
        </p:spPr>
        <p:txBody>
          <a:bodyPr wrap="square" lIns="68564" tIns="34283" rIns="68564" bIns="34283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rgbClr val="B90B62"/>
                </a:solidFill>
                <a:latin typeface="TheSansYota W5 Plain" panose="020B0602050302020203" pitchFamily="34" charset="0"/>
                <a:cs typeface="Aharoni" pitchFamily="2" charset="-79"/>
              </a:rPr>
              <a:t>&gt; 1 million subscribers</a:t>
            </a:r>
            <a:endParaRPr lang="ru-RU" sz="2000" dirty="0">
              <a:solidFill>
                <a:srgbClr val="B90B62"/>
              </a:solidFill>
              <a:latin typeface="TheSansYota W5 Plain" panose="020B0602050302020203" pitchFamily="34" charset="0"/>
              <a:cs typeface="Aharoni" pitchFamily="2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00" y="7368751"/>
            <a:ext cx="7380091" cy="1487146"/>
          </a:xfrm>
          <a:prstGeom prst="rect">
            <a:avLst/>
          </a:prstGeom>
          <a:ln w="15875">
            <a:solidFill>
              <a:srgbClr val="00ABEB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4" t="7759" r="8570" b="6340"/>
          <a:stretch/>
        </p:blipFill>
        <p:spPr>
          <a:xfrm>
            <a:off x="9670752" y="6193061"/>
            <a:ext cx="1440160" cy="2870469"/>
          </a:xfrm>
          <a:prstGeom prst="rect">
            <a:avLst/>
          </a:prstGeom>
          <a:ln w="15875" cap="rnd">
            <a:solidFill>
              <a:srgbClr val="EFEEF0"/>
            </a:solidFill>
            <a:round/>
          </a:ln>
        </p:spPr>
      </p:pic>
      <p:sp>
        <p:nvSpPr>
          <p:cNvPr id="6" name="Oval 5"/>
          <p:cNvSpPr/>
          <p:nvPr/>
        </p:nvSpPr>
        <p:spPr bwMode="auto">
          <a:xfrm>
            <a:off x="10232261" y="9112694"/>
            <a:ext cx="302587" cy="288032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2765" y="6421114"/>
            <a:ext cx="4098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spc="-150" dirty="0">
                <a:solidFill>
                  <a:srgbClr val="00ABEB"/>
                </a:solidFill>
                <a:latin typeface="TheSerifYota W4 SemiLight" panose="020A0503050302020204" pitchFamily="18" charset="0"/>
              </a:rPr>
              <a:t>AS IT SHOULD BE</a:t>
            </a:r>
          </a:p>
          <a:p>
            <a:endParaRPr lang="ru-RU" sz="3600" dirty="0">
              <a:latin typeface="TheSerifYota W4 SemiLight" panose="020A0503050302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688" y="6459730"/>
            <a:ext cx="6071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spc="-150" dirty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</a:rPr>
              <a:t>Unlimited data tariffs</a:t>
            </a:r>
            <a:endParaRPr lang="en-US" sz="2800" b="1" spc="-150" dirty="0">
              <a:solidFill>
                <a:schemeClr val="tx1">
                  <a:lumMod val="75000"/>
                </a:schemeClr>
              </a:solidFill>
              <a:latin typeface="TheSerifYota W4 SemiLight" panose="020A0503050302020204" pitchFamily="18" charset="0"/>
            </a:endParaRPr>
          </a:p>
          <a:p>
            <a:endParaRPr lang="ru-RU" sz="3200" dirty="0">
              <a:latin typeface="TheSerifYota W4 SemiLight" panose="020A0503050302020204" pitchFamily="18" charset="0"/>
            </a:endParaRPr>
          </a:p>
        </p:txBody>
      </p:sp>
      <p:sp>
        <p:nvSpPr>
          <p:cNvPr id="19" name="Прямоугольник 97"/>
          <p:cNvSpPr/>
          <p:nvPr/>
        </p:nvSpPr>
        <p:spPr>
          <a:xfrm>
            <a:off x="5808464" y="5212021"/>
            <a:ext cx="837952" cy="352775"/>
          </a:xfrm>
          <a:prstGeom prst="rect">
            <a:avLst/>
          </a:prstGeom>
          <a:noFill/>
        </p:spPr>
        <p:txBody>
          <a:bodyPr wrap="square" lIns="68564" tIns="34283" rIns="68564" bIns="34283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TheSansYota W8 ExtraBold" panose="020B0902050302020203" pitchFamily="34" charset="0"/>
                <a:cs typeface="Aharoni" pitchFamily="2" charset="-79"/>
              </a:rPr>
              <a:t>2012</a:t>
            </a:r>
            <a:endParaRPr lang="ru-RU" sz="2000" b="1" dirty="0">
              <a:solidFill>
                <a:schemeClr val="tx1"/>
              </a:solidFill>
              <a:latin typeface="TheSansYota W8 ExtraBold" panose="020B0902050302020203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62825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1760" y="501954"/>
            <a:ext cx="8337013" cy="55842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Key Drivers &amp; Challenges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64" y="1708448"/>
            <a:ext cx="9721080" cy="57140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49872" y="7548178"/>
            <a:ext cx="950505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571500" algn="l" eaLnBrk="0" hangingPunct="0">
              <a:lnSpc>
                <a:spcPct val="12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3200" b="1" spc="-150" dirty="0" err="1" smtClean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  <a:sym typeface="Helvetica" charset="0"/>
              </a:rPr>
              <a:t>Yota</a:t>
            </a:r>
            <a:r>
              <a:rPr lang="en-US" sz="3200" b="1" spc="-150" dirty="0" smtClean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  <a:sym typeface="Helvetica" charset="0"/>
              </a:rPr>
              <a:t> is REALLY dynamic company:</a:t>
            </a:r>
          </a:p>
          <a:p>
            <a:pPr marL="1143000" lvl="2" indent="-571500" algn="l" eaLnBrk="0" hangingPunct="0">
              <a:lnSpc>
                <a:spcPct val="12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3200" b="1" spc="-15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  <a:sym typeface="Helvetica" charset="0"/>
              </a:rPr>
              <a:t>New </a:t>
            </a:r>
            <a:r>
              <a:rPr lang="en-US" sz="3200" b="1" spc="-150" dirty="0" smtClean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  <a:sym typeface="Helvetica" charset="0"/>
              </a:rPr>
              <a:t>offers, New DPI, WiMAX -&gt; LTE swap, etc.</a:t>
            </a:r>
            <a:endParaRPr lang="en-US" sz="3200" b="1" spc="-15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cs typeface="TheSerifYota W8 ExtraBold"/>
            </a:endParaRPr>
          </a:p>
          <a:p>
            <a:pPr marL="228600" indent="-571500" algn="l" eaLnBrk="0" hangingPunct="0">
              <a:lnSpc>
                <a:spcPct val="12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3200" b="1" spc="-15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</a:rPr>
              <a:t>Time </a:t>
            </a:r>
            <a:r>
              <a:rPr lang="en-US" sz="3200" b="1" spc="-150" dirty="0" smtClean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</a:rPr>
              <a:t>to </a:t>
            </a:r>
            <a:r>
              <a:rPr lang="en-US" sz="3200" b="1" spc="-15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</a:rPr>
              <a:t>Market </a:t>
            </a:r>
            <a:r>
              <a:rPr lang="en-US" sz="3200" b="1" spc="-150" dirty="0" smtClean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</a:rPr>
              <a:t>is CRITICAL!</a:t>
            </a:r>
            <a:endParaRPr lang="en-US" sz="3200" b="1" spc="-15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cs typeface="TheSerifYota W8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720139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korabl-kirov.ru/templates/img/russia_map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941">
            <a:off x="5493905" y="2500238"/>
            <a:ext cx="6347734" cy="338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41760" y="501954"/>
            <a:ext cx="8337013" cy="55842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Challenges - ACCEPTED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8984" y="1358206"/>
            <a:ext cx="12457384" cy="813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571500" algn="l" eaLnBrk="0" hangingPunct="0">
              <a:lnSpc>
                <a:spcPct val="12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36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7 </a:t>
            </a:r>
            <a:r>
              <a:rPr lang="en-US" sz="32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cores / RAN Sharing / Multi PCEF:  </a:t>
            </a:r>
            <a:r>
              <a:rPr lang="en-US" sz="3200" b="1" i="1" spc="-1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Huawei, Cisco, </a:t>
            </a:r>
            <a:r>
              <a:rPr lang="en-US" sz="3200" b="1" i="1" spc="-15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Procera</a:t>
            </a:r>
            <a:r>
              <a:rPr lang="en-US" sz="3200" b="1" i="1" spc="-15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,</a:t>
            </a:r>
            <a:endParaRPr lang="ru-RU" sz="3200" b="1" i="1" spc="-150" dirty="0">
              <a:solidFill>
                <a:schemeClr val="tx1">
                  <a:lumMod val="60000"/>
                  <a:lumOff val="40000"/>
                </a:schemeClr>
              </a:solidFill>
              <a:latin typeface="TheSerifYota W4 SemiLight" panose="020A0503050302020204" pitchFamily="18" charset="0"/>
              <a:cs typeface="TheSerifYota W8 ExtraBold"/>
              <a:sym typeface="Helvetica" charset="0"/>
            </a:endParaRPr>
          </a:p>
          <a:p>
            <a:pPr marL="628650" lvl="1" indent="-171450" algn="l">
              <a:lnSpc>
                <a:spcPct val="12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endParaRPr lang="ru-RU" sz="900" dirty="0">
              <a:solidFill>
                <a:schemeClr val="tx1">
                  <a:lumMod val="75000"/>
                </a:schemeClr>
              </a:solidFill>
              <a:latin typeface="TheSerifYota W4 SemiLight" panose="020A0503050302020204" pitchFamily="18" charset="0"/>
            </a:endParaRPr>
          </a:p>
          <a:p>
            <a:pPr marL="457200" indent="-457200" algn="l"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32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 Unified PCC Solution </a:t>
            </a:r>
          </a:p>
          <a:p>
            <a:pPr algn="l">
              <a:buClr>
                <a:srgbClr val="00ABEB"/>
              </a:buClr>
              <a:buSzPct val="141000"/>
            </a:pPr>
            <a:endParaRPr lang="en-US" sz="3200" spc="-150" dirty="0" smtClean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cs typeface="TheSerifYota W8 ExtraBold"/>
            </a:endParaRPr>
          </a:p>
          <a:p>
            <a:pPr algn="l">
              <a:buClr>
                <a:srgbClr val="00ABEB"/>
              </a:buClr>
              <a:buSzPct val="141000"/>
            </a:pPr>
            <a:endParaRPr lang="en-US" sz="3200" b="1" spc="-15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cs typeface="TheSerifYota W8 ExtraBold"/>
            </a:endParaRPr>
          </a:p>
          <a:p>
            <a:pPr algn="l">
              <a:buClr>
                <a:srgbClr val="00ABEB"/>
              </a:buClr>
              <a:buSzPct val="141000"/>
            </a:pPr>
            <a:endParaRPr lang="en-US" sz="3200" spc="-15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cs typeface="TheSerifYota W8 ExtraBold"/>
            </a:endParaRPr>
          </a:p>
          <a:p>
            <a:pPr algn="l">
              <a:buClr>
                <a:srgbClr val="00ABEB"/>
              </a:buClr>
              <a:buSzPct val="141000"/>
            </a:pPr>
            <a:endParaRPr lang="en-US" sz="3200" spc="-150" dirty="0" smtClean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cs typeface="TheSerifYota W8 ExtraBold"/>
            </a:endParaRPr>
          </a:p>
          <a:p>
            <a:pPr marL="457200" indent="-457200" algn="l">
              <a:buClr>
                <a:srgbClr val="00ABEB"/>
              </a:buClr>
              <a:buSzPct val="141000"/>
              <a:buFont typeface="Wingdings" panose="05000000000000000000" pitchFamily="2" charset="2"/>
              <a:buChar char="ü"/>
            </a:pPr>
            <a:endParaRPr lang="en-US" sz="3200" spc="-150" dirty="0" smtClean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cs typeface="TheSerifYota W8 ExtraBold"/>
            </a:endParaRPr>
          </a:p>
          <a:p>
            <a:pPr marL="171450" indent="-171450" algn="l">
              <a:buClr>
                <a:srgbClr val="00ABEB"/>
              </a:buClr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</a:endParaRPr>
          </a:p>
          <a:p>
            <a:pPr algn="l">
              <a:lnSpc>
                <a:spcPct val="120000"/>
              </a:lnSpc>
              <a:buClr>
                <a:srgbClr val="00ABEB"/>
              </a:buClr>
              <a:buSzPct val="141000"/>
            </a:pPr>
            <a:r>
              <a:rPr lang="en-US" sz="3200" b="1" i="1" spc="-150" dirty="0" smtClean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</a:rPr>
              <a:t>  </a:t>
            </a:r>
          </a:p>
          <a:p>
            <a:pPr marL="457200" indent="-457200" algn="l">
              <a:lnSpc>
                <a:spcPct val="120000"/>
              </a:lnSpc>
              <a:buClr>
                <a:srgbClr val="00ABEB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3200" i="1" spc="-150" dirty="0" smtClean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cs typeface="TheSerifYota W8 ExtraBold"/>
              </a:rPr>
              <a:t> </a:t>
            </a:r>
            <a:r>
              <a:rPr lang="en-US" sz="3200" b="1" spc="-150" dirty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Advanced Service Model</a:t>
            </a:r>
          </a:p>
          <a:p>
            <a:pPr algn="l">
              <a:lnSpc>
                <a:spcPct val="120000"/>
              </a:lnSpc>
              <a:buClr>
                <a:srgbClr val="00ABEB"/>
              </a:buClr>
              <a:buSzPct val="141000"/>
            </a:pPr>
            <a:r>
              <a:rPr lang="en-US" sz="3200" spc="-150" dirty="0">
                <a:solidFill>
                  <a:srgbClr val="00ABEB"/>
                </a:solidFill>
                <a:latin typeface="TheSerifYota W5 Plain" panose="020A0603050302020204" pitchFamily="18" charset="0"/>
                <a:cs typeface="TheSerifYota W8 ExtraBold"/>
              </a:rPr>
              <a:t> </a:t>
            </a:r>
            <a:r>
              <a:rPr lang="en-US" sz="3200" spc="-150" dirty="0" smtClean="0">
                <a:solidFill>
                  <a:srgbClr val="00ABEB"/>
                </a:solidFill>
                <a:latin typeface="TheSerifYota W5 Plain" panose="020A0603050302020204" pitchFamily="18" charset="0"/>
                <a:cs typeface="TheSerifYota W8 ExtraBold"/>
              </a:rPr>
              <a:t>            </a:t>
            </a:r>
            <a:r>
              <a:rPr lang="en-US" sz="3200" spc="-150" dirty="0" smtClean="0">
                <a:solidFill>
                  <a:srgbClr val="B90B62"/>
                </a:solidFill>
                <a:latin typeface="TheSerifYota W5 Plain" panose="020A0603050302020204" pitchFamily="18" charset="0"/>
                <a:cs typeface="TheSerifYota W8 ExtraBold"/>
              </a:rPr>
              <a:t>User features: </a:t>
            </a: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Sliders </a:t>
            </a: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Turbo </a:t>
            </a:r>
            <a:r>
              <a:rPr lang="en-US" sz="2800" spc="-150" dirty="0" smtClean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Button</a:t>
            </a:r>
            <a:endParaRPr lang="en-US" sz="2800" spc="-150" dirty="0">
              <a:solidFill>
                <a:srgbClr val="525250"/>
              </a:solidFill>
              <a:latin typeface="TheSerifYota W5 Plain" panose="020A0603050302020204" pitchFamily="18" charset="0"/>
              <a:ea typeface="+mn-ea"/>
              <a:cs typeface="Arial"/>
            </a:endParaRP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Test </a:t>
            </a:r>
            <a:r>
              <a:rPr lang="en-US" sz="2800" spc="-150" dirty="0" smtClean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Drive</a:t>
            </a:r>
            <a:endParaRPr lang="en-US" sz="2800" spc="-150" dirty="0">
              <a:solidFill>
                <a:srgbClr val="525250"/>
              </a:solidFill>
              <a:latin typeface="TheSerifYota W5 Plain" panose="020A0603050302020204" pitchFamily="18" charset="0"/>
              <a:ea typeface="+mn-ea"/>
              <a:cs typeface="Arial"/>
            </a:endParaRP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Offers based on device </a:t>
            </a:r>
            <a:r>
              <a:rPr lang="en-US" sz="2800" spc="-150" dirty="0" smtClean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type</a:t>
            </a:r>
            <a:endParaRPr lang="en-US" sz="3200" spc="-150" dirty="0">
              <a:solidFill>
                <a:schemeClr val="tx1">
                  <a:lumMod val="75000"/>
                </a:schemeClr>
              </a:solidFill>
              <a:latin typeface="TheSerifYota W6 SemiBold" panose="020A0703050302020204" pitchFamily="18" charset="0"/>
              <a:cs typeface="TheSerifYota W8 ExtraBold"/>
            </a:endParaRPr>
          </a:p>
          <a:p>
            <a:pPr marL="171450" indent="-171450" algn="l">
              <a:buClr>
                <a:srgbClr val="00ABEB"/>
              </a:buClr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tx1">
                  <a:lumMod val="75000"/>
                </a:schemeClr>
              </a:solidFill>
              <a:latin typeface="TheSerifYota W6 SemiBold" panose="020A0703050302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0392" y="6413674"/>
            <a:ext cx="532859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ABEB"/>
              </a:buClr>
              <a:buSzPct val="141000"/>
            </a:pPr>
            <a:r>
              <a:rPr lang="en-US" sz="3200" spc="-150" dirty="0" smtClean="0">
                <a:solidFill>
                  <a:srgbClr val="00A47A"/>
                </a:solidFill>
                <a:latin typeface="TheSerifYota W6 SemiBold" panose="020A0703050302020204" pitchFamily="18" charset="0"/>
                <a:cs typeface="TheSerifYota W8 ExtraBold"/>
              </a:rPr>
              <a:t>      </a:t>
            </a:r>
            <a:r>
              <a:rPr lang="en-US" sz="3200" spc="-150" dirty="0" smtClean="0">
                <a:solidFill>
                  <a:srgbClr val="B90B62"/>
                </a:solidFill>
                <a:latin typeface="TheSerifYota W5 Plain" panose="020A0603050302020204" pitchFamily="18" charset="0"/>
                <a:cs typeface="TheSerifYota W8 ExtraBold"/>
              </a:rPr>
              <a:t>Operator </a:t>
            </a:r>
            <a:r>
              <a:rPr lang="en-US" sz="3200" spc="-150" dirty="0">
                <a:solidFill>
                  <a:srgbClr val="B90B62"/>
                </a:solidFill>
                <a:latin typeface="TheSerifYota W5 Plain" panose="020A0603050302020204" pitchFamily="18" charset="0"/>
                <a:cs typeface="TheSerifYota W8 ExtraBold"/>
              </a:rPr>
              <a:t>features: </a:t>
            </a: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 smtClean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Advanced Policy Control</a:t>
            </a:r>
            <a:endParaRPr lang="en-US" sz="2800" spc="-150" dirty="0">
              <a:solidFill>
                <a:srgbClr val="525250"/>
              </a:solidFill>
              <a:latin typeface="TheSerifYota W5 Plain" panose="020A0603050302020204" pitchFamily="18" charset="0"/>
              <a:ea typeface="+mn-ea"/>
              <a:cs typeface="Arial"/>
            </a:endParaRP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Congestion M</a:t>
            </a:r>
            <a:r>
              <a:rPr lang="en-US" sz="2800" spc="-150" dirty="0" smtClean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anagement</a:t>
            </a:r>
            <a:endParaRPr lang="en-US" sz="2800" spc="-150" dirty="0">
              <a:solidFill>
                <a:srgbClr val="525250"/>
              </a:solidFill>
              <a:latin typeface="TheSerifYota W5 Plain" panose="020A0603050302020204" pitchFamily="18" charset="0"/>
              <a:ea typeface="+mn-ea"/>
              <a:cs typeface="Arial"/>
            </a:endParaRP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Online </a:t>
            </a:r>
            <a:r>
              <a:rPr lang="en-US" sz="2800" spc="-150" dirty="0" smtClean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User Interaction</a:t>
            </a:r>
          </a:p>
          <a:p>
            <a:pPr marL="1105200" lvl="3" indent="-180000" algn="l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90B62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800" spc="-150" dirty="0" smtClean="0">
                <a:solidFill>
                  <a:srgbClr val="525250"/>
                </a:solidFill>
                <a:latin typeface="TheSerifYota W5 Plain" panose="020A0603050302020204" pitchFamily="18" charset="0"/>
                <a:ea typeface="+mn-ea"/>
                <a:cs typeface="Arial"/>
              </a:rPr>
              <a:t>PCC Notifications to BSS </a:t>
            </a:r>
            <a:endParaRPr lang="en-US" sz="2800" spc="-150" dirty="0">
              <a:solidFill>
                <a:srgbClr val="525250"/>
              </a:solidFill>
              <a:latin typeface="TheSerifYota W5 Plain" panose="020A0603050302020204" pitchFamily="18" charset="0"/>
              <a:ea typeface="+mn-ea"/>
              <a:cs typeface="Arial"/>
            </a:endParaRPr>
          </a:p>
        </p:txBody>
      </p:sp>
      <p:pic>
        <p:nvPicPr>
          <p:cNvPr id="1028" name="Picture 4" descr="http://abali.ru/wp-content/uploads/2011/01/emblema_olimpiada_sochi_20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159" y="5298810"/>
            <a:ext cx="1563369" cy="67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14431" y="3273846"/>
            <a:ext cx="341901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spc="-150" dirty="0" smtClean="0">
                <a:solidFill>
                  <a:srgbClr val="008ABE"/>
                </a:solidFill>
                <a:latin typeface="TheSerifYota W6 SemiBold" panose="020A0703050302020204" pitchFamily="18" charset="0"/>
              </a:rPr>
              <a:t>&gt; </a:t>
            </a:r>
            <a:r>
              <a:rPr lang="en-US" sz="3200" b="1" spc="-150" dirty="0" smtClean="0">
                <a:solidFill>
                  <a:srgbClr val="00ABEB"/>
                </a:solidFill>
                <a:latin typeface="TheSerifYota W6 SemiBold" panose="020A0703050302020204" pitchFamily="18" charset="0"/>
              </a:rPr>
              <a:t>30</a:t>
            </a:r>
            <a:r>
              <a:rPr lang="en-US" sz="3200" spc="-150" dirty="0" smtClean="0">
                <a:solidFill>
                  <a:srgbClr val="00ABEB"/>
                </a:solidFill>
                <a:latin typeface="TheSerifYota W6 SemiBold" panose="020A0703050302020204" pitchFamily="18" charset="0"/>
              </a:rPr>
              <a:t> regional tariffs</a:t>
            </a:r>
            <a:r>
              <a:rPr lang="en-US" sz="3200" spc="-150" dirty="0" smtClean="0">
                <a:solidFill>
                  <a:srgbClr val="008ABE"/>
                </a:solidFill>
                <a:latin typeface="TheSerifYota W6 SemiBold" panose="020A0703050302020204" pitchFamily="18" charset="0"/>
              </a:rPr>
              <a:t/>
            </a:r>
            <a:br>
              <a:rPr lang="en-US" sz="3200" spc="-150" dirty="0" smtClean="0">
                <a:solidFill>
                  <a:srgbClr val="008ABE"/>
                </a:solidFill>
                <a:latin typeface="TheSerifYota W6 SemiBold" panose="020A0703050302020204" pitchFamily="18" charset="0"/>
              </a:rPr>
            </a:br>
            <a:r>
              <a:rPr lang="en-US" sz="3200" spc="-150" dirty="0" smtClean="0">
                <a:solidFill>
                  <a:srgbClr val="008ABE"/>
                </a:solidFill>
                <a:latin typeface="TheSerifYota W6 SemiBold" panose="020A0703050302020204" pitchFamily="18" charset="0"/>
              </a:rPr>
              <a:t/>
            </a:r>
            <a:br>
              <a:rPr lang="en-US" sz="3200" spc="-150" dirty="0" smtClean="0">
                <a:solidFill>
                  <a:srgbClr val="008ABE"/>
                </a:solidFill>
                <a:latin typeface="TheSerifYota W6 SemiBold" panose="020A0703050302020204" pitchFamily="18" charset="0"/>
              </a:rPr>
            </a:br>
            <a:r>
              <a:rPr lang="en-US" sz="3200" spc="-150" dirty="0" smtClean="0">
                <a:solidFill>
                  <a:schemeClr val="tx1">
                    <a:lumMod val="75000"/>
                  </a:schemeClr>
                </a:solidFill>
                <a:latin typeface="TheSerifYota W6 SemiBold" panose="020A0703050302020204" pitchFamily="18" charset="0"/>
              </a:rPr>
              <a:t>&gt; 10 </a:t>
            </a:r>
            <a:r>
              <a:rPr lang="en-US" sz="3200" spc="-150" dirty="0">
                <a:solidFill>
                  <a:schemeClr val="tx1">
                    <a:lumMod val="75000"/>
                  </a:schemeClr>
                </a:solidFill>
                <a:latin typeface="TheSerifYota W6 SemiBold" panose="020A0703050302020204" pitchFamily="18" charset="0"/>
              </a:rPr>
              <a:t>000 </a:t>
            </a:r>
            <a:r>
              <a:rPr lang="en-US" sz="3200" spc="-150" dirty="0" smtClean="0">
                <a:solidFill>
                  <a:schemeClr val="tx1">
                    <a:lumMod val="75000"/>
                  </a:schemeClr>
                </a:solidFill>
                <a:latin typeface="TheSerifYota W6 SemiBold" panose="020A0703050302020204" pitchFamily="18" charset="0"/>
              </a:rPr>
              <a:t>km</a:t>
            </a:r>
            <a:endParaRPr lang="en-US" sz="3200" spc="-150" dirty="0" smtClean="0">
              <a:solidFill>
                <a:srgbClr val="008ABE"/>
              </a:solidFill>
              <a:latin typeface="TheSerifYota W6 SemiBold" panose="020A0703050302020204" pitchFamily="18" charset="0"/>
            </a:endParaRPr>
          </a:p>
          <a:p>
            <a:pPr algn="l"/>
            <a:r>
              <a:rPr lang="en-US" sz="3200" spc="-150" dirty="0">
                <a:solidFill>
                  <a:schemeClr val="tx1">
                    <a:lumMod val="75000"/>
                  </a:schemeClr>
                </a:solidFill>
                <a:latin typeface="TheSerifYota W6 SemiBold" panose="020A0703050302020204" pitchFamily="18" charset="0"/>
              </a:rPr>
              <a:t>9</a:t>
            </a:r>
            <a:r>
              <a:rPr lang="en-US" sz="3200" spc="-150" dirty="0" smtClean="0">
                <a:solidFill>
                  <a:schemeClr val="tx1">
                    <a:lumMod val="75000"/>
                  </a:schemeClr>
                </a:solidFill>
                <a:latin typeface="TheSerifYota W6 SemiBold" panose="020A0703050302020204" pitchFamily="18" charset="0"/>
              </a:rPr>
              <a:t> time zones</a:t>
            </a:r>
            <a:endParaRPr lang="ru-RU" sz="2800" dirty="0">
              <a:solidFill>
                <a:schemeClr val="tx1">
                  <a:lumMod val="75000"/>
                </a:schemeClr>
              </a:solidFill>
              <a:latin typeface="TheSerifYota W6 SemiBold" panose="020A0703050302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6253" y="4077550"/>
            <a:ext cx="2634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-150" dirty="0" smtClean="0">
                <a:solidFill>
                  <a:schemeClr val="bg1"/>
                </a:solidFill>
                <a:latin typeface="TheSerifYota W4 SemiLight" panose="020A0503050302020204" pitchFamily="18" charset="0"/>
                <a:cs typeface="TheSerifYota W8 ExtraBold"/>
              </a:rPr>
              <a:t>Russia-wide</a:t>
            </a:r>
            <a:endParaRPr lang="ru-RU" sz="3200" b="1" dirty="0">
              <a:solidFill>
                <a:schemeClr val="bg1"/>
              </a:solidFill>
              <a:latin typeface="TheSerifYota W4 SemiLight" panose="020A0503050302020204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885612" y="3761052"/>
            <a:ext cx="216000" cy="216000"/>
          </a:xfrm>
          <a:prstGeom prst="ellipse">
            <a:avLst/>
          </a:prstGeom>
          <a:solidFill>
            <a:srgbClr val="9357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214368" y="4588768"/>
            <a:ext cx="135632" cy="135632"/>
          </a:xfrm>
          <a:prstGeom prst="ellipse">
            <a:avLst/>
          </a:prstGeom>
          <a:solidFill>
            <a:srgbClr val="9357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973836" y="5020832"/>
            <a:ext cx="144000" cy="144000"/>
          </a:xfrm>
          <a:prstGeom prst="ellipse">
            <a:avLst/>
          </a:prstGeom>
          <a:solidFill>
            <a:srgbClr val="9357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006540" y="5425596"/>
            <a:ext cx="135632" cy="135632"/>
          </a:xfrm>
          <a:prstGeom prst="ellipse">
            <a:avLst/>
          </a:prstGeom>
          <a:solidFill>
            <a:srgbClr val="9357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638304" y="5020832"/>
            <a:ext cx="144016" cy="144000"/>
          </a:xfrm>
          <a:prstGeom prst="ellipse">
            <a:avLst/>
          </a:prstGeom>
          <a:solidFill>
            <a:srgbClr val="9357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317652" y="3977052"/>
            <a:ext cx="144000" cy="144000"/>
          </a:xfrm>
          <a:prstGeom prst="ellipse">
            <a:avLst/>
          </a:prstGeom>
          <a:solidFill>
            <a:srgbClr val="9357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677676" y="4804808"/>
            <a:ext cx="144000" cy="144000"/>
          </a:xfrm>
          <a:prstGeom prst="ellipse">
            <a:avLst/>
          </a:prstGeom>
          <a:solidFill>
            <a:srgbClr val="9357D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20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675" y="484312"/>
            <a:ext cx="8337013" cy="55842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YOTA PCC Architecture 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0" y="1492424"/>
            <a:ext cx="12420111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4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Magnetic Disk 28"/>
          <p:cNvSpPr/>
          <p:nvPr/>
        </p:nvSpPr>
        <p:spPr bwMode="auto">
          <a:xfrm>
            <a:off x="5350272" y="4035054"/>
            <a:ext cx="2322625" cy="2346946"/>
          </a:xfrm>
          <a:prstGeom prst="flowChartMagneticDisk">
            <a:avLst/>
          </a:prstGeom>
          <a:solidFill>
            <a:srgbClr val="B90B62"/>
          </a:solidFill>
          <a:ln w="34925">
            <a:solidFill>
              <a:srgbClr val="F4F4F4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72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Policy</a:t>
            </a:r>
            <a:br>
              <a:rPr lang="en-US" sz="36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Engine</a:t>
            </a:r>
            <a:endParaRPr lang="ru-RU" sz="3600" b="1" dirty="0">
              <a:solidFill>
                <a:schemeClr val="bg1"/>
              </a:solidFill>
              <a:latin typeface="TheSerifYota W4 SemiLight" panose="020A0503050302020204" pitchFamily="18" charset="0"/>
            </a:endParaRPr>
          </a:p>
        </p:txBody>
      </p:sp>
      <p:sp>
        <p:nvSpPr>
          <p:cNvPr id="55" name="Right Arrow 54"/>
          <p:cNvSpPr/>
          <p:nvPr/>
        </p:nvSpPr>
        <p:spPr>
          <a:xfrm rot="19203265">
            <a:off x="4678723" y="6681348"/>
            <a:ext cx="1413080" cy="268076"/>
          </a:xfrm>
          <a:prstGeom prst="rightArrow">
            <a:avLst>
              <a:gd name="adj1" fmla="val 44799"/>
              <a:gd name="adj2" fmla="val 47400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54" name="Right Arrow 53"/>
          <p:cNvSpPr/>
          <p:nvPr/>
        </p:nvSpPr>
        <p:spPr>
          <a:xfrm rot="10800000">
            <a:off x="7695909" y="4977426"/>
            <a:ext cx="1158072" cy="304121"/>
          </a:xfrm>
          <a:prstGeom prst="rightArrow">
            <a:avLst>
              <a:gd name="adj1" fmla="val 44799"/>
              <a:gd name="adj2" fmla="val 47400"/>
            </a:avLst>
          </a:prstGeom>
          <a:solidFill>
            <a:srgbClr val="00ABEB"/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53" name="Right Arrow 52"/>
          <p:cNvSpPr/>
          <p:nvPr/>
        </p:nvSpPr>
        <p:spPr>
          <a:xfrm rot="8488563">
            <a:off x="7357077" y="3558245"/>
            <a:ext cx="1504199" cy="343423"/>
          </a:xfrm>
          <a:prstGeom prst="rightArrow">
            <a:avLst>
              <a:gd name="adj1" fmla="val 44799"/>
              <a:gd name="adj2" fmla="val 47400"/>
            </a:avLst>
          </a:prstGeom>
          <a:solidFill>
            <a:srgbClr val="00ABEB"/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3766096" y="5114800"/>
            <a:ext cx="1539870" cy="290224"/>
          </a:xfrm>
          <a:prstGeom prst="rightArrow">
            <a:avLst>
              <a:gd name="adj1" fmla="val 44799"/>
              <a:gd name="adj2" fmla="val 47400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50" name="Right Arrow 49"/>
          <p:cNvSpPr/>
          <p:nvPr/>
        </p:nvSpPr>
        <p:spPr>
          <a:xfrm rot="2444399">
            <a:off x="4673798" y="3449306"/>
            <a:ext cx="1413080" cy="268076"/>
          </a:xfrm>
          <a:prstGeom prst="rightArrow">
            <a:avLst>
              <a:gd name="adj1" fmla="val 44799"/>
              <a:gd name="adj2" fmla="val 47400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49" name="Right Arrow 48"/>
          <p:cNvSpPr/>
          <p:nvPr/>
        </p:nvSpPr>
        <p:spPr>
          <a:xfrm rot="13490547">
            <a:off x="7465707" y="6498616"/>
            <a:ext cx="1497497" cy="308090"/>
          </a:xfrm>
          <a:prstGeom prst="rightArrow">
            <a:avLst>
              <a:gd name="adj1" fmla="val 44799"/>
              <a:gd name="adj2" fmla="val 47400"/>
            </a:avLst>
          </a:prstGeom>
          <a:solidFill>
            <a:srgbClr val="00ABEB"/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14" name="Curved Left Arrow 13"/>
          <p:cNvSpPr/>
          <p:nvPr/>
        </p:nvSpPr>
        <p:spPr>
          <a:xfrm rot="11952284">
            <a:off x="1612429" y="7336079"/>
            <a:ext cx="404438" cy="1096736"/>
          </a:xfrm>
          <a:prstGeom prst="curvedLeftArrow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sz="4000" b="1" dirty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10800000">
            <a:off x="11304821" y="4960016"/>
            <a:ext cx="776011" cy="355943"/>
          </a:xfrm>
          <a:prstGeom prst="rightArrow">
            <a:avLst>
              <a:gd name="adj1" fmla="val 23996"/>
              <a:gd name="adj2" fmla="val 36999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1621933" y="2570471"/>
            <a:ext cx="776011" cy="355943"/>
          </a:xfrm>
          <a:prstGeom prst="rightArrow">
            <a:avLst>
              <a:gd name="adj1" fmla="val 23996"/>
              <a:gd name="adj2" fmla="val 36999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sp>
        <p:nvSpPr>
          <p:cNvPr id="2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675" y="484312"/>
            <a:ext cx="8337013" cy="55842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Flexible Policy Engine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8415324" y="1624155"/>
            <a:ext cx="3109303" cy="2248577"/>
          </a:xfrm>
          <a:prstGeom prst="cloud">
            <a:avLst/>
          </a:prstGeom>
          <a:solidFill>
            <a:srgbClr val="00ABEB"/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0" tIns="144000" rIns="0" bIns="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BS Load info</a:t>
            </a:r>
            <a:endParaRPr lang="en-US" sz="3200" dirty="0">
              <a:solidFill>
                <a:schemeClr val="bg1"/>
              </a:solidFill>
              <a:latin typeface="TheSerifYota W4 SemiLight" panose="020A0503050302020204" pitchFamily="18" charset="0"/>
            </a:endParaRPr>
          </a:p>
          <a:p>
            <a:pPr algn="l"/>
            <a:endParaRPr lang="en-US" sz="1400" dirty="0">
              <a:solidFill>
                <a:schemeClr val="bg1"/>
              </a:solidFill>
              <a:latin typeface="TheSerifYota W4 SemiLight" panose="020A0503050302020204" pitchFamily="18" charset="0"/>
            </a:endParaRPr>
          </a:p>
          <a:p>
            <a:pPr algn="l"/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Real-time cell load</a:t>
            </a:r>
            <a:endParaRPr lang="ru-RU" sz="2000" dirty="0">
              <a:solidFill>
                <a:schemeClr val="bg1"/>
              </a:solidFill>
              <a:latin typeface="TheSerifYota W4 SemiLight" panose="020A0503050302020204" pitchFamily="18" charset="0"/>
            </a:endParaRPr>
          </a:p>
        </p:txBody>
      </p:sp>
      <p:sp>
        <p:nvSpPr>
          <p:cNvPr id="15" name="Cloud 14"/>
          <p:cNvSpPr/>
          <p:nvPr/>
        </p:nvSpPr>
        <p:spPr bwMode="auto">
          <a:xfrm>
            <a:off x="8797899" y="4198732"/>
            <a:ext cx="2506922" cy="1721841"/>
          </a:xfrm>
          <a:prstGeom prst="cloud">
            <a:avLst/>
          </a:prstGeom>
          <a:solidFill>
            <a:srgbClr val="00ABEB"/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21600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Subscriber</a:t>
            </a:r>
            <a:b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eSerifYota W4 SemiLight" panose="020A0503050302020204" pitchFamily="18" charset="0"/>
              </a:rPr>
              <a:t>Rating</a:t>
            </a:r>
            <a:endParaRPr lang="ru-RU" sz="2400" b="1" dirty="0">
              <a:solidFill>
                <a:schemeClr val="bg1"/>
              </a:solidFill>
              <a:latin typeface="TheSerifYota W4 SemiLight" panose="020A0503050302020204" pitchFamily="18" charset="0"/>
            </a:endParaRPr>
          </a:p>
        </p:txBody>
      </p:sp>
      <p:sp>
        <p:nvSpPr>
          <p:cNvPr id="16" name="Cloud 15"/>
          <p:cNvSpPr/>
          <p:nvPr/>
        </p:nvSpPr>
        <p:spPr bwMode="auto">
          <a:xfrm>
            <a:off x="8380725" y="6799080"/>
            <a:ext cx="2924096" cy="2206465"/>
          </a:xfrm>
          <a:prstGeom prst="cloud">
            <a:avLst/>
          </a:prstGeom>
          <a:solidFill>
            <a:srgbClr val="00ABEB"/>
          </a:solidFill>
          <a:ln>
            <a:noFill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0" rIns="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050" b="1" dirty="0" smtClean="0">
              <a:solidFill>
                <a:schemeClr val="bg1"/>
              </a:solidFill>
              <a:latin typeface="TheSerifYota W4 SemiLight" panose="020A0503050302020204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ANY</a:t>
            </a:r>
            <a:b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External </a:t>
            </a:r>
            <a:b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</a:rPr>
              <a:t>Events</a:t>
            </a:r>
            <a:endParaRPr lang="ru-RU" sz="2400" b="1" dirty="0">
              <a:solidFill>
                <a:schemeClr val="bg1"/>
              </a:solidFill>
              <a:latin typeface="TheSerifYota W4 SemiLight" panose="020A05030503020202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2171814" y="6778703"/>
            <a:ext cx="3034442" cy="1770505"/>
          </a:xfrm>
          <a:prstGeom prst="roundRect">
            <a:avLst/>
          </a:prstGeom>
          <a:solidFill>
            <a:srgbClr val="4E407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72000" tIns="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b="1" dirty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Subscriber </a:t>
            </a:r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info:</a:t>
            </a:r>
            <a:endParaRPr lang="en-US" sz="2400" b="1" dirty="0">
              <a:solidFill>
                <a:schemeClr val="bg1"/>
              </a:solidFill>
              <a:latin typeface="TheSerifYota W4 SemiLight" panose="020A0503050302020204" pitchFamily="18" charset="0"/>
              <a:ea typeface="+mn-ea"/>
              <a:cs typeface="+mn-cs"/>
            </a:endParaRP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Profile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Services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Attributes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Counters</a:t>
            </a:r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</a:br>
            <a:endParaRPr lang="ru-RU" sz="2400" b="1" dirty="0">
              <a:solidFill>
                <a:schemeClr val="bg1"/>
              </a:solidFill>
              <a:latin typeface="TheSerifYota W4 SemiLight" panose="020A0503050302020204" pitchFamily="18" charset="0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2481940" y="1780456"/>
            <a:ext cx="3300380" cy="1816891"/>
          </a:xfrm>
          <a:prstGeom prst="roundRect">
            <a:avLst/>
          </a:prstGeom>
          <a:solidFill>
            <a:srgbClr val="4E407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180000" tIns="45720" rIns="10800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Network </a:t>
            </a:r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session:</a:t>
            </a:r>
            <a:endParaRPr lang="en-US" sz="2400" b="1" dirty="0">
              <a:solidFill>
                <a:schemeClr val="bg1"/>
              </a:solidFill>
              <a:latin typeface="TheSerifYota W4 SemiLight" panose="020A0503050302020204" pitchFamily="18" charset="0"/>
              <a:ea typeface="+mn-ea"/>
              <a:cs typeface="+mn-cs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Network Events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Usage monitoring</a:t>
            </a:r>
            <a:endParaRPr lang="en-US" sz="2000" dirty="0">
              <a:solidFill>
                <a:schemeClr val="bg1"/>
              </a:solidFill>
              <a:latin typeface="TheSerifYota W4 SemiLight" panose="020A0503050302020204" pitchFamily="18" charset="0"/>
              <a:ea typeface="+mn-ea"/>
              <a:cs typeface="+mn-cs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Location/ cell ID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Device type (IMEI</a:t>
            </a:r>
            <a:r>
              <a:rPr lang="en-US" sz="24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)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bg1"/>
              </a:solidFill>
              <a:latin typeface="TheSerifYota W4 SemiLight" panose="020A0503050302020204" pitchFamily="18" charset="0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1139079" y="4437144"/>
            <a:ext cx="3097932" cy="1591784"/>
          </a:xfrm>
          <a:prstGeom prst="roundRect">
            <a:avLst/>
          </a:prstGeom>
          <a:solidFill>
            <a:srgbClr val="4E407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eaLnBrk="1" latinLnBrk="0" hangingPunct="1">
              <a:lnSpc>
                <a:spcPct val="100000"/>
              </a:lnSpc>
              <a:buClrTx/>
              <a:buSzTx/>
              <a:tabLst/>
            </a:pPr>
            <a:r>
              <a:rPr lang="en-US" sz="2400" b="1" dirty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Schedule &amp; </a:t>
            </a:r>
            <a:r>
              <a:rPr lang="en-US" sz="2400" b="1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Timers</a:t>
            </a:r>
          </a:p>
          <a:p>
            <a:pPr marL="514350" marR="0" indent="-514350" algn="l" defTabSz="914400" eaLnBrk="1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Date </a:t>
            </a:r>
            <a:r>
              <a:rPr lang="en-US" sz="2000" dirty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&amp; </a:t>
            </a: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Time</a:t>
            </a:r>
          </a:p>
          <a:p>
            <a:pPr marL="514350" marR="0" indent="-514350" algn="l" defTabSz="914400" eaLnBrk="1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Day of week</a:t>
            </a:r>
            <a:endParaRPr lang="en-US" sz="2000" dirty="0">
              <a:solidFill>
                <a:schemeClr val="bg1"/>
              </a:solidFill>
              <a:latin typeface="TheSerifYota W4 SemiLight" panose="020A0503050302020204" pitchFamily="18" charset="0"/>
              <a:ea typeface="+mn-ea"/>
              <a:cs typeface="+mn-cs"/>
            </a:endParaRPr>
          </a:p>
          <a:p>
            <a:pPr marL="514350" marR="0" indent="-514350" algn="l" defTabSz="914400" eaLnBrk="1" latinLnBrk="0" hangingPunct="1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000" dirty="0" smtClean="0">
                <a:solidFill>
                  <a:schemeClr val="bg1"/>
                </a:solidFill>
                <a:latin typeface="TheSerifYota W4 SemiLight" panose="020A0503050302020204" pitchFamily="18" charset="0"/>
                <a:ea typeface="+mn-ea"/>
                <a:cs typeface="+mn-cs"/>
              </a:rPr>
              <a:t>Time accumulation</a:t>
            </a:r>
            <a:endParaRPr lang="ru-RU" sz="2000" dirty="0">
              <a:solidFill>
                <a:schemeClr val="bg1"/>
              </a:solidFill>
              <a:latin typeface="TheSerifYota W4 SemiLight" panose="020A0503050302020204" pitchFamily="18" charset="0"/>
              <a:ea typeface="+mn-ea"/>
              <a:cs typeface="+mn-cs"/>
            </a:endParaRPr>
          </a:p>
        </p:txBody>
      </p:sp>
      <p:sp>
        <p:nvSpPr>
          <p:cNvPr id="56" name="Flowchart: Magnetic Disk 55"/>
          <p:cNvSpPr/>
          <p:nvPr/>
        </p:nvSpPr>
        <p:spPr bwMode="auto">
          <a:xfrm>
            <a:off x="11818756" y="4635269"/>
            <a:ext cx="964737" cy="848766"/>
          </a:xfrm>
          <a:prstGeom prst="flowChartMagneticDisk">
            <a:avLst/>
          </a:prstGeom>
          <a:solidFill>
            <a:srgbClr val="00ABEB"/>
          </a:solidFill>
          <a:ln w="34925">
            <a:solidFill>
              <a:srgbClr val="F4F4F4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72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</a:rPr>
              <a:t>BI</a:t>
            </a:r>
            <a:endParaRPr lang="ru-RU" sz="320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</a:endParaRPr>
          </a:p>
        </p:txBody>
      </p:sp>
      <p:sp>
        <p:nvSpPr>
          <p:cNvPr id="32" name="Flowchart: Magnetic Disk 31"/>
          <p:cNvSpPr/>
          <p:nvPr/>
        </p:nvSpPr>
        <p:spPr bwMode="auto">
          <a:xfrm>
            <a:off x="474298" y="8125793"/>
            <a:ext cx="1556566" cy="1232444"/>
          </a:xfrm>
          <a:prstGeom prst="flowChartMagneticDisk">
            <a:avLst/>
          </a:prstGeom>
          <a:solidFill>
            <a:schemeClr val="tx1">
              <a:lumMod val="60000"/>
              <a:lumOff val="40000"/>
            </a:schemeClr>
          </a:solidFill>
          <a:ln w="34925">
            <a:solidFill>
              <a:srgbClr val="F4F4F4"/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72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</a:rPr>
              <a:t>BSS</a:t>
            </a:r>
            <a:br>
              <a:rPr lang="en-US" sz="200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</a:rPr>
            </a:b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</a:rPr>
              <a:t>Provisioning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8524" y="1996480"/>
            <a:ext cx="544169" cy="1232249"/>
          </a:xfrm>
          <a:prstGeom prst="rect">
            <a:avLst/>
          </a:prstGeom>
          <a:pattFill prst="ltVert">
            <a:fgClr>
              <a:srgbClr val="EFEEF0"/>
            </a:fgClr>
            <a:bgClr>
              <a:schemeClr val="tx1">
                <a:lumMod val="60000"/>
                <a:lumOff val="40000"/>
              </a:schemeClr>
            </a:bgClr>
          </a:pattFill>
          <a:ln w="34925">
            <a:solidFill>
              <a:srgbClr val="F4F4F4"/>
            </a:solidFill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72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sz="200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223" y="3227653"/>
            <a:ext cx="1587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ea typeface="+mn-ea"/>
                <a:cs typeface="+mn-cs"/>
              </a:rPr>
              <a:t>Core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eSerifYota W5 Plain" panose="020A0603050302020204" pitchFamily="18" charset="0"/>
                <a:ea typeface="+mn-ea"/>
                <a:cs typeface="+mn-cs"/>
              </a:rPr>
              <a:t>Network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46589" y="1996480"/>
            <a:ext cx="488056" cy="1232249"/>
          </a:xfrm>
          <a:prstGeom prst="rect">
            <a:avLst/>
          </a:prstGeom>
          <a:pattFill prst="ltVert">
            <a:fgClr>
              <a:srgbClr val="EFEEF0"/>
            </a:fgClr>
            <a:bgClr>
              <a:schemeClr val="tx1">
                <a:lumMod val="60000"/>
                <a:lumOff val="40000"/>
              </a:schemeClr>
            </a:bgClr>
          </a:pattFill>
          <a:ln w="34925">
            <a:solidFill>
              <a:srgbClr val="F4F4F4"/>
            </a:solidFill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none" lIns="91440" tIns="72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 sz="2000" dirty="0">
              <a:solidFill>
                <a:schemeClr val="tx1">
                  <a:lumMod val="75000"/>
                </a:schemeClr>
              </a:solidFill>
              <a:latin typeface="TheSerifYota W5 Plain" panose="020A060305030202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8597" y="2056203"/>
            <a:ext cx="72008" cy="84293"/>
          </a:xfrm>
          <a:prstGeom prst="ellipse">
            <a:avLst/>
          </a:prstGeom>
          <a:solidFill>
            <a:srgbClr val="92D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4000" b="1" dirty="0" smtClean="0">
              <a:solidFill>
                <a:schemeClr val="bg1"/>
              </a:solidFill>
              <a:latin typeface="TheSansYotaSC W4 SemiLight" panose="020B0502050302020203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18815" y="793179"/>
            <a:ext cx="748789" cy="16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58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  <p:bldP spid="49" grpId="0" animBg="1"/>
      <p:bldP spid="47" grpId="0" animBg="1"/>
      <p:bldP spid="12" grpId="0" animBg="1"/>
      <p:bldP spid="15" grpId="0" animBg="1"/>
      <p:bldP spid="16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C5E22E-1B3E-3A4C-A140-410F93242CA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5736" y="1420416"/>
            <a:ext cx="11953328" cy="7848872"/>
          </a:xfrm>
          <a:prstGeom prst="rect">
            <a:avLst/>
          </a:prstGeom>
          <a:solidFill>
            <a:schemeClr val="bg2"/>
          </a:solidFill>
          <a:ln>
            <a:solidFill>
              <a:srgbClr val="00ABEB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service_active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"Bronze"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then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country 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'RU'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then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i="1" dirty="0" smtClean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default country for PCRF installation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log_write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 smtClean="0">
                <a:solidFill>
                  <a:srgbClr val="0000A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string.format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"Subscriber now in %s country"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country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add_rule_static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"Roaming"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add_policy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"Limited"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CC66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check_accum_level_full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 err="1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General_Down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then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i="1" dirty="0" smtClean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no traffic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add_policy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"Limited"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add_rule_static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 err="1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Redirect_to_page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log_write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"Subscriber redirected to </a:t>
            </a:r>
            <a:r>
              <a:rPr lang="en-US" sz="2000" dirty="0" err="1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selfcare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page"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CC66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service_active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"Turbo"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then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i="1" dirty="0" smtClean="0">
                <a:solidFill>
                  <a:srgbClr val="8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turbo button pressed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		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add_policy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"Turbo"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log_write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"Turbo button active - add Turbo policy"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add_rule_static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"Bronze"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2000" dirty="0" err="1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log_write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 smtClean="0">
                <a:solidFill>
                  <a:srgbClr val="0000A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string.format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"Add static </a:t>
            </a:r>
            <a:r>
              <a:rPr lang="en-US" sz="2000" dirty="0" err="1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Gx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rule %s"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FF66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"Bronze"</a:t>
            </a:r>
            <a:r>
              <a:rPr lang="en-US" sz="2000" dirty="0" smtClean="0">
                <a:solidFill>
                  <a:srgbClr val="66CC6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 algn="l" eaLnBrk="0" hangingPunct="0">
              <a:lnSpc>
                <a:spcPct val="120000"/>
              </a:lnSpc>
            </a:pPr>
            <a:r>
              <a:rPr lang="en-US" sz="2000" b="1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smtClean="0">
                <a:solidFill>
                  <a:srgbClr val="AA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2000" dirty="0" smtClean="0">
                <a:solidFill>
                  <a:srgbClr val="0F0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rgbClr val="CC66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endParaRPr lang="en-US" sz="2000" dirty="0" smtClean="0">
              <a:solidFill>
                <a:srgbClr val="0F0F0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1677864" y="1996480"/>
            <a:ext cx="102251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4000" b="1" spc="-150" dirty="0" err="1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Lua</a:t>
            </a:r>
            <a:endParaRPr lang="en-US" sz="4000" b="1" spc="-150" dirty="0">
              <a:solidFill>
                <a:schemeClr val="tx1">
                  <a:lumMod val="75000"/>
                </a:schemeClr>
              </a:solidFill>
              <a:latin typeface="TheSerifYota W4 SemiLight" panose="020A0503050302020204" pitchFamily="18" charset="0"/>
              <a:cs typeface="TheSerifYota W8 ExtraBold"/>
              <a:sym typeface="Helvetica" charset="0"/>
            </a:endParaRPr>
          </a:p>
          <a:p>
            <a:pPr marL="5715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Online or scheduled update</a:t>
            </a:r>
          </a:p>
          <a:p>
            <a:pPr marL="5715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  <a:sym typeface="Helvetica" charset="0"/>
              </a:rPr>
              <a:t>Script debug</a:t>
            </a:r>
            <a:endParaRPr lang="ru-RU" sz="4000" b="1" spc="-150" dirty="0">
              <a:solidFill>
                <a:schemeClr val="tx1">
                  <a:lumMod val="75000"/>
                </a:schemeClr>
              </a:solidFill>
              <a:latin typeface="TheSerifYota W4 SemiLight" panose="020A0503050302020204" pitchFamily="18" charset="0"/>
              <a:cs typeface="TheSerifYota W8 ExtraBold"/>
            </a:endParaRPr>
          </a:p>
          <a:p>
            <a:pPr marL="571500" indent="-571500" algn="l">
              <a:lnSpc>
                <a:spcPct val="150000"/>
              </a:lnSpc>
              <a:buClr>
                <a:srgbClr val="00ABEB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Script versions</a:t>
            </a:r>
          </a:p>
          <a:p>
            <a:pPr marL="571500" indent="-571500" algn="l">
              <a:lnSpc>
                <a:spcPct val="150000"/>
              </a:lnSpc>
              <a:buClr>
                <a:srgbClr val="00ABEB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Fast rollback</a:t>
            </a:r>
          </a:p>
          <a:p>
            <a:pPr marL="571500" indent="-571500" algn="l">
              <a:lnSpc>
                <a:spcPct val="150000"/>
              </a:lnSpc>
              <a:buClr>
                <a:srgbClr val="00ABEB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Can be applied for dedicated subs or %</a:t>
            </a:r>
          </a:p>
          <a:p>
            <a:pPr marL="571500" indent="-571500" algn="l">
              <a:lnSpc>
                <a:spcPct val="150000"/>
              </a:lnSpc>
              <a:buClr>
                <a:srgbClr val="00ABEB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40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HAL (Hardware Abstraction Layer)</a:t>
            </a:r>
            <a:endParaRPr lang="en-US" sz="4000" b="1" spc="-150" dirty="0">
              <a:solidFill>
                <a:schemeClr val="tx1">
                  <a:lumMod val="75000"/>
                </a:schemeClr>
              </a:solidFill>
              <a:latin typeface="TheSerifYota W4 SemiLight" panose="020A0503050302020204" pitchFamily="18" charset="0"/>
              <a:cs typeface="TheSerifYota W8 ExtraBold"/>
            </a:endParaRP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7675" y="484312"/>
            <a:ext cx="9201109" cy="558422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Script-based Policy Configuration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2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56840" y="484312"/>
            <a:ext cx="11506200" cy="762000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latin typeface="TheSerifYota W8 ExtraBold" panose="020A0903050302020204" pitchFamily="18" charset="0"/>
              </a:rPr>
              <a:t>Time 2 Market Benefits</a:t>
            </a:r>
            <a:endParaRPr lang="ru-RU" sz="4400" dirty="0">
              <a:solidFill>
                <a:schemeClr val="tx1"/>
              </a:solidFill>
              <a:latin typeface="TheSerifYota W8 ExtraBold" panose="020A0903050302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9752" y="1636440"/>
            <a:ext cx="117373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Update subscriber contact information reminder – 3 times OK / CANCEL,</a:t>
            </a:r>
          </a:p>
          <a:p>
            <a:pPr algn="l" eaLnBrk="0" hangingPunct="0">
              <a:lnSpc>
                <a:spcPct val="150000"/>
              </a:lnSpc>
              <a:buClr>
                <a:srgbClr val="00ABEB"/>
              </a:buClr>
              <a:buSzPct val="105000"/>
            </a:pPr>
            <a:r>
              <a:rPr lang="en-US" sz="2800" b="1" spc="-150" dirty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 </a:t>
            </a: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       4-th time – CANCEL is not possible</a:t>
            </a:r>
          </a:p>
          <a:p>
            <a:pPr marL="2286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Controlled customer care load – show new offer only for 20% of subs</a:t>
            </a:r>
          </a:p>
          <a:p>
            <a:pPr marL="2286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Notify external system about subscriber authorization in the network</a:t>
            </a:r>
          </a:p>
          <a:p>
            <a:pPr marL="2286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Subscriber home area leave notification to BSS</a:t>
            </a:r>
          </a:p>
          <a:p>
            <a:pPr marL="2286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API for Mobile App:  “Should I show the Turbo-button for this subscriber?”</a:t>
            </a:r>
          </a:p>
          <a:p>
            <a:pPr marL="228600" indent="-571500" algn="l" eaLnBrk="0" hangingPunct="0">
              <a:lnSpc>
                <a:spcPct val="150000"/>
              </a:lnSpc>
              <a:buClr>
                <a:srgbClr val="00ABEB"/>
              </a:buClr>
              <a:buSzPct val="105000"/>
              <a:buFont typeface="Wingdings" panose="05000000000000000000" pitchFamily="2" charset="2"/>
              <a:buChar char="ü"/>
            </a:pP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In case of DPI failure perform online fallback for policies enforcement to</a:t>
            </a:r>
          </a:p>
          <a:p>
            <a:pPr algn="l" eaLnBrk="0" hangingPunct="0">
              <a:lnSpc>
                <a:spcPct val="150000"/>
              </a:lnSpc>
              <a:buClr>
                <a:srgbClr val="00ABEB"/>
              </a:buClr>
              <a:buSzPct val="105000"/>
            </a:pPr>
            <a:r>
              <a:rPr lang="en-US" sz="2800" b="1" spc="-150" dirty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 </a:t>
            </a:r>
            <a:r>
              <a:rPr lang="en-US" sz="28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        P-GW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0200" y="7207185"/>
            <a:ext cx="605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spc="-150" dirty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Idea </a:t>
            </a:r>
            <a:r>
              <a:rPr lang="en-US" sz="3600" b="1" spc="-150" dirty="0" smtClean="0">
                <a:solidFill>
                  <a:schemeClr val="tx1">
                    <a:lumMod val="75000"/>
                  </a:schemeClr>
                </a:solidFill>
                <a:latin typeface="TheSerifYota W4 SemiLight" panose="020A0503050302020204" pitchFamily="18" charset="0"/>
                <a:cs typeface="TheSerifYota W8 ExtraBold"/>
              </a:rPr>
              <a:t>EVALUATION</a:t>
            </a:r>
          </a:p>
          <a:p>
            <a:pPr algn="l"/>
            <a:endParaRPr lang="en-US" sz="2000" b="1" spc="-150" dirty="0">
              <a:solidFill>
                <a:schemeClr val="tx1">
                  <a:lumMod val="75000"/>
                </a:schemeClr>
              </a:solidFill>
              <a:latin typeface="TheSerifYota W4 SemiLight" panose="020A0503050302020204" pitchFamily="18" charset="0"/>
              <a:cs typeface="TheSerifYota W8 Extra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4528" y="7131695"/>
            <a:ext cx="4602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pc="-150" dirty="0" smtClean="0">
                <a:solidFill>
                  <a:srgbClr val="00ABEB"/>
                </a:solidFill>
                <a:latin typeface="TheSerifYota W4 SemiLight" panose="020A0503050302020204" pitchFamily="18" charset="0"/>
              </a:rPr>
              <a:t>1 week - 1 month</a:t>
            </a:r>
            <a:endParaRPr lang="en-US" sz="4400" b="1" spc="-150" dirty="0">
              <a:solidFill>
                <a:srgbClr val="00ABEB"/>
              </a:solidFill>
              <a:latin typeface="TheSerifYota W4 SemiLight" panose="020A0503050302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4122" y="8189168"/>
            <a:ext cx="4098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pc="-150" dirty="0" smtClean="0">
                <a:solidFill>
                  <a:srgbClr val="00ABEB"/>
                </a:solidFill>
                <a:latin typeface="TheSerifYota W4 SemiLight" panose="020A0503050302020204" pitchFamily="18" charset="0"/>
              </a:rPr>
              <a:t>1 day - 1 week</a:t>
            </a:r>
            <a:endParaRPr lang="en-US" sz="4400" b="1" spc="-150" dirty="0">
              <a:solidFill>
                <a:srgbClr val="00ABEB"/>
              </a:solidFill>
              <a:latin typeface="TheSerifYota W4 SemiLight" panose="020A0503050302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00200" y="7996951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sz="3600" b="1" spc="-150" dirty="0">
                <a:solidFill>
                  <a:srgbClr val="3C3C3B">
                    <a:lumMod val="75000"/>
                  </a:srgbClr>
                </a:solidFill>
                <a:latin typeface="TheSerifYota W4 SemiLight" panose="020A0503050302020204" pitchFamily="18" charset="0"/>
                <a:cs typeface="TheSerifYota W8 ExtraBold"/>
              </a:rPr>
              <a:t>Idea </a:t>
            </a:r>
            <a:r>
              <a:rPr lang="en-US" sz="3600" b="1" spc="-150" dirty="0" smtClean="0">
                <a:solidFill>
                  <a:srgbClr val="3C3C3B">
                    <a:lumMod val="75000"/>
                  </a:srgbClr>
                </a:solidFill>
                <a:latin typeface="TheSerifYota W4 SemiLight" panose="020A0503050302020204" pitchFamily="18" charset="0"/>
                <a:cs typeface="TheSerifYota W8 ExtraBold"/>
              </a:rPr>
              <a:t>IMPLEMENTATION (configure</a:t>
            </a:r>
            <a:r>
              <a:rPr lang="en-US" sz="3600" b="1" spc="-150" dirty="0">
                <a:solidFill>
                  <a:srgbClr val="3C3C3B">
                    <a:lumMod val="75000"/>
                  </a:srgbClr>
                </a:solidFill>
                <a:latin typeface="TheSerifYota W4 SemiLight" panose="020A0503050302020204" pitchFamily="18" charset="0"/>
                <a:cs typeface="TheSerifYota W8 ExtraBold"/>
              </a:rPr>
              <a:t>, test and launch)</a:t>
            </a:r>
            <a:endParaRPr lang="ru-RU" sz="3600" b="1" spc="-150" dirty="0">
              <a:solidFill>
                <a:srgbClr val="3C3C3B"/>
              </a:solidFill>
              <a:latin typeface="TheSerifYota W4 SemiLight" panose="020A0503050302020204" pitchFamily="18" charset="0"/>
              <a:cs typeface="TheSerifYota W8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624238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Main Layout, Light">
  <a:themeElements>
    <a:clrScheme name="Yota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47A"/>
      </a:accent2>
      <a:accent3>
        <a:srgbClr val="F3933A"/>
      </a:accent3>
      <a:accent4>
        <a:srgbClr val="E72839"/>
      </a:accent4>
      <a:accent5>
        <a:srgbClr val="CB0B6B"/>
      </a:accent5>
      <a:accent6>
        <a:srgbClr val="4C2178"/>
      </a:accent6>
      <a:hlink>
        <a:srgbClr val="3C3C3B"/>
      </a:hlink>
      <a:folHlink>
        <a:srgbClr val="3C3C3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90B6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4000" b="1" dirty="0" smtClean="0">
            <a:solidFill>
              <a:schemeClr val="bg1"/>
            </a:solidFill>
            <a:latin typeface="TheSansYotaSC W4 SemiLight" panose="020B0502050302020203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Main Layout, Blue">
  <a:themeElements>
    <a:clrScheme name="Yota Theme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E85"/>
      </a:accent2>
      <a:accent3>
        <a:srgbClr val="F79351"/>
      </a:accent3>
      <a:accent4>
        <a:srgbClr val="F04A49"/>
      </a:accent4>
      <a:accent5>
        <a:srgbClr val="AF2273"/>
      </a:accent5>
      <a:accent6>
        <a:srgbClr val="4E407A"/>
      </a:accent6>
      <a:hlink>
        <a:srgbClr val="3C3C3B"/>
      </a:hlink>
      <a:folHlink>
        <a:srgbClr val="3C3C3B"/>
      </a:folHlink>
    </a:clrScheme>
    <a:fontScheme name="Title/Intro Page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">
  <a:themeElements>
    <a:clrScheme name="Yota Theme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E85"/>
      </a:accent2>
      <a:accent3>
        <a:srgbClr val="F79351"/>
      </a:accent3>
      <a:accent4>
        <a:srgbClr val="F04A49"/>
      </a:accent4>
      <a:accent5>
        <a:srgbClr val="AF2273"/>
      </a:accent5>
      <a:accent6>
        <a:srgbClr val="4E407A"/>
      </a:accent6>
      <a:hlink>
        <a:srgbClr val="3C3C3B"/>
      </a:hlink>
      <a:folHlink>
        <a:srgbClr val="3C3C3B"/>
      </a:folHlink>
    </a:clrScheme>
    <a:fontScheme name="Title/Intro Page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ain Layout, Green">
  <a:themeElements>
    <a:clrScheme name="Yota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47A"/>
      </a:accent2>
      <a:accent3>
        <a:srgbClr val="F3933A"/>
      </a:accent3>
      <a:accent4>
        <a:srgbClr val="E72839"/>
      </a:accent4>
      <a:accent5>
        <a:srgbClr val="CB0B6B"/>
      </a:accent5>
      <a:accent6>
        <a:srgbClr val="4C2178"/>
      </a:accent6>
      <a:hlink>
        <a:srgbClr val="3C3C3B"/>
      </a:hlink>
      <a:folHlink>
        <a:srgbClr val="3C3C3B"/>
      </a:folHlink>
    </a:clrScheme>
    <a:fontScheme name="Title/Intro Page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ain Layout, Yellow">
  <a:themeElements>
    <a:clrScheme name="Yota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47A"/>
      </a:accent2>
      <a:accent3>
        <a:srgbClr val="F3933A"/>
      </a:accent3>
      <a:accent4>
        <a:srgbClr val="E72839"/>
      </a:accent4>
      <a:accent5>
        <a:srgbClr val="CB0B6B"/>
      </a:accent5>
      <a:accent6>
        <a:srgbClr val="4C2178"/>
      </a:accent6>
      <a:hlink>
        <a:srgbClr val="3C3C3B"/>
      </a:hlink>
      <a:folHlink>
        <a:srgbClr val="3C3C3B"/>
      </a:folHlink>
    </a:clrScheme>
    <a:fontScheme name="Title/Intro Page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ain Layout, Red">
  <a:themeElements>
    <a:clrScheme name="Yota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47A"/>
      </a:accent2>
      <a:accent3>
        <a:srgbClr val="F3933A"/>
      </a:accent3>
      <a:accent4>
        <a:srgbClr val="E72839"/>
      </a:accent4>
      <a:accent5>
        <a:srgbClr val="CB0B6B"/>
      </a:accent5>
      <a:accent6>
        <a:srgbClr val="4C2178"/>
      </a:accent6>
      <a:hlink>
        <a:srgbClr val="3C3C3B"/>
      </a:hlink>
      <a:folHlink>
        <a:srgbClr val="3C3C3B"/>
      </a:folHlink>
    </a:clrScheme>
    <a:fontScheme name="Title/Intro Page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Main Layout, Magenta">
  <a:themeElements>
    <a:clrScheme name="Yota Theme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E85"/>
      </a:accent2>
      <a:accent3>
        <a:srgbClr val="F79351"/>
      </a:accent3>
      <a:accent4>
        <a:srgbClr val="F04A49"/>
      </a:accent4>
      <a:accent5>
        <a:srgbClr val="AF2273"/>
      </a:accent5>
      <a:accent6>
        <a:srgbClr val="4E407A"/>
      </a:accent6>
      <a:hlink>
        <a:srgbClr val="3C3C3B"/>
      </a:hlink>
      <a:folHlink>
        <a:srgbClr val="3C3C3B"/>
      </a:folHlink>
    </a:clrScheme>
    <a:fontScheme name="Title/Intro Page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Main Layout, Violet">
  <a:themeElements>
    <a:clrScheme name="Yota Theme 1">
      <a:dk1>
        <a:srgbClr val="3C3C3B"/>
      </a:dk1>
      <a:lt1>
        <a:srgbClr val="FDFCFB"/>
      </a:lt1>
      <a:dk2>
        <a:srgbClr val="00AEEF"/>
      </a:dk2>
      <a:lt2>
        <a:srgbClr val="FFFFFE"/>
      </a:lt2>
      <a:accent1>
        <a:srgbClr val="00AEEF"/>
      </a:accent1>
      <a:accent2>
        <a:srgbClr val="00AE85"/>
      </a:accent2>
      <a:accent3>
        <a:srgbClr val="F79351"/>
      </a:accent3>
      <a:accent4>
        <a:srgbClr val="F04A49"/>
      </a:accent4>
      <a:accent5>
        <a:srgbClr val="AF2273"/>
      </a:accent5>
      <a:accent6>
        <a:srgbClr val="4E407A"/>
      </a:accent6>
      <a:hlink>
        <a:srgbClr val="3C3C3B"/>
      </a:hlink>
      <a:folHlink>
        <a:srgbClr val="3C3C3B"/>
      </a:folHlink>
    </a:clrScheme>
    <a:fontScheme name="Title/Intro Page">
      <a:majorFont>
        <a:latin typeface="Helvetica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/Intro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Yota Theme 1">
    <a:dk1>
      <a:srgbClr val="3C3C3B"/>
    </a:dk1>
    <a:lt1>
      <a:srgbClr val="FDFCFB"/>
    </a:lt1>
    <a:dk2>
      <a:srgbClr val="00AEEF"/>
    </a:dk2>
    <a:lt2>
      <a:srgbClr val="FFFFFE"/>
    </a:lt2>
    <a:accent1>
      <a:srgbClr val="00AEEF"/>
    </a:accent1>
    <a:accent2>
      <a:srgbClr val="00AE85"/>
    </a:accent2>
    <a:accent3>
      <a:srgbClr val="F79351"/>
    </a:accent3>
    <a:accent4>
      <a:srgbClr val="F04A49"/>
    </a:accent4>
    <a:accent5>
      <a:srgbClr val="AF2273"/>
    </a:accent5>
    <a:accent6>
      <a:srgbClr val="4E407A"/>
    </a:accent6>
    <a:hlink>
      <a:srgbClr val="3C3C3B"/>
    </a:hlink>
    <a:folHlink>
      <a:srgbClr val="3C3C3B"/>
    </a:folHlink>
  </a:clrScheme>
  <a:fontScheme name="Title/Intro Page">
    <a:majorFont>
      <a:latin typeface="Helvetica"/>
      <a:ea typeface="ヒラギノ角ゴ ProN W6"/>
      <a:cs typeface="ヒラギノ角ゴ ProN W6"/>
    </a:majorFont>
    <a:minorFont>
      <a:latin typeface="Helvetica"/>
      <a:ea typeface="ヒラギノ角ゴ ProN W3"/>
      <a:cs typeface="ヒラギノ角ゴ ProN W3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15054</TotalTime>
  <Pages>0</Pages>
  <Words>413</Words>
  <Characters>0</Characters>
  <Application>Microsoft Office PowerPoint</Application>
  <PresentationFormat>Custom</PresentationFormat>
  <Lines>0</Lines>
  <Paragraphs>149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9" baseType="lpstr">
      <vt:lpstr>TheSansYota W5 Plain</vt:lpstr>
      <vt:lpstr>Helvetica</vt:lpstr>
      <vt:lpstr>ヒラギノ角ゴ ProN W3</vt:lpstr>
      <vt:lpstr>ＭＳ Ｐゴシック</vt:lpstr>
      <vt:lpstr>TheSerifYota W2 ExtraLight</vt:lpstr>
      <vt:lpstr>TheSerifYota W8 ExtraBold</vt:lpstr>
      <vt:lpstr>TheSansYota W8 ExtraBold</vt:lpstr>
      <vt:lpstr>ヒラギノ角ゴ ProN W6</vt:lpstr>
      <vt:lpstr>TheSerifYota W5 Plain</vt:lpstr>
      <vt:lpstr>TheSansYotaSC W6 SemiBold</vt:lpstr>
      <vt:lpstr>Wingdings</vt:lpstr>
      <vt:lpstr>Gill Sans</vt:lpstr>
      <vt:lpstr>Calibri</vt:lpstr>
      <vt:lpstr>TheSerifYota W4 SemiLight</vt:lpstr>
      <vt:lpstr>TheSerifYota W6 SemiBold</vt:lpstr>
      <vt:lpstr>TheSansYotaSC W4 SemiLight</vt:lpstr>
      <vt:lpstr>Arial</vt:lpstr>
      <vt:lpstr>Aharoni</vt:lpstr>
      <vt:lpstr>Courier New</vt:lpstr>
      <vt:lpstr>TheSansYotaSC W5 Plain</vt:lpstr>
      <vt:lpstr>2_Main Layout, Light</vt:lpstr>
      <vt:lpstr>3_Main Layout, Blue</vt:lpstr>
      <vt:lpstr>4_Blank</vt:lpstr>
      <vt:lpstr>4_Main Layout, Green</vt:lpstr>
      <vt:lpstr>5_Main Layout, Yellow</vt:lpstr>
      <vt:lpstr>6_Main Layout, Red</vt:lpstr>
      <vt:lpstr>7_Main Layout, Magenta</vt:lpstr>
      <vt:lpstr>8_Main Layout, Violet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do communication  the Yota way</dc:title>
  <dc:creator>Ekaterina Lalyko</dc:creator>
  <cp:lastModifiedBy>Ekaterina Lalyko</cp:lastModifiedBy>
  <cp:revision>1296</cp:revision>
  <dcterms:created xsi:type="dcterms:W3CDTF">2011-09-02T13:34:45Z</dcterms:created>
  <dcterms:modified xsi:type="dcterms:W3CDTF">2014-04-11T13:20:44Z</dcterms:modified>
</cp:coreProperties>
</file>